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0"/>
  </p:notesMasterIdLst>
  <p:handoutMasterIdLst>
    <p:handoutMasterId r:id="rId31"/>
  </p:handoutMasterIdLst>
  <p:sldIdLst>
    <p:sldId id="256" r:id="rId5"/>
    <p:sldId id="257" r:id="rId6"/>
    <p:sldId id="258" r:id="rId7"/>
    <p:sldId id="287" r:id="rId8"/>
    <p:sldId id="289" r:id="rId9"/>
    <p:sldId id="288" r:id="rId10"/>
    <p:sldId id="294" r:id="rId11"/>
    <p:sldId id="291" r:id="rId12"/>
    <p:sldId id="296" r:id="rId13"/>
    <p:sldId id="292" r:id="rId14"/>
    <p:sldId id="295" r:id="rId15"/>
    <p:sldId id="293" r:id="rId16"/>
    <p:sldId id="298" r:id="rId17"/>
    <p:sldId id="290" r:id="rId18"/>
    <p:sldId id="297" r:id="rId19"/>
    <p:sldId id="299" r:id="rId20"/>
    <p:sldId id="305" r:id="rId21"/>
    <p:sldId id="304" r:id="rId22"/>
    <p:sldId id="301" r:id="rId23"/>
    <p:sldId id="283" r:id="rId24"/>
    <p:sldId id="264" r:id="rId25"/>
    <p:sldId id="303" r:id="rId26"/>
    <p:sldId id="302" r:id="rId27"/>
    <p:sldId id="268" r:id="rId28"/>
    <p:sldId id="30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2"/>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12/26/2024</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12/25/2024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2683849" y="1539039"/>
            <a:ext cx="8944559" cy="2558422"/>
          </a:xfrm>
        </p:spPr>
        <p:txBody>
          <a:bodyPr/>
          <a:lstStyle/>
          <a:p>
            <a:r>
              <a:rPr lang="en-US" dirty="0"/>
              <a:t>Photo Background Remove</a:t>
            </a:r>
          </a:p>
        </p:txBody>
      </p:sp>
      <p:sp>
        <p:nvSpPr>
          <p:cNvPr id="5" name="Subtitle 4">
            <a:extLst>
              <a:ext uri="{FF2B5EF4-FFF2-40B4-BE49-F238E27FC236}">
                <a16:creationId xmlns:a16="http://schemas.microsoft.com/office/drawing/2014/main" id="{49796594-A222-6A64-5842-B0F9F18E574F}"/>
              </a:ext>
            </a:extLst>
          </p:cNvPr>
          <p:cNvSpPr>
            <a:spLocks noGrp="1"/>
          </p:cNvSpPr>
          <p:nvPr>
            <p:ph type="subTitle" idx="1"/>
          </p:nvPr>
        </p:nvSpPr>
        <p:spPr>
          <a:xfrm>
            <a:off x="2683849" y="4344117"/>
            <a:ext cx="7206600" cy="1238581"/>
          </a:xfrm>
        </p:spPr>
        <p:txBody>
          <a:bodyPr/>
          <a:lstStyle/>
          <a:p>
            <a:r>
              <a:rPr lang="en-US" dirty="0"/>
              <a:t>Present By:-</a:t>
            </a:r>
          </a:p>
          <a:p>
            <a:r>
              <a:rPr lang="en-US" dirty="0"/>
              <a:t>DHRUMIL N. KARIA</a:t>
            </a:r>
          </a:p>
          <a:p>
            <a:r>
              <a:rPr lang="en-US" sz="1800" dirty="0">
                <a:latin typeface="Arial (Body)"/>
              </a:rPr>
              <a:t>ATIK SHAIKH </a:t>
            </a:r>
          </a:p>
        </p:txBody>
      </p:sp>
    </p:spTree>
    <p:extLst>
      <p:ext uri="{BB962C8B-B14F-4D97-AF65-F5344CB8AC3E}">
        <p14:creationId xmlns:p14="http://schemas.microsoft.com/office/powerpoint/2010/main" val="394693459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3B16A5-5B7F-C25B-4832-99979B8E725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9B9F8AB-FB95-5A82-BB49-8B784054784C}"/>
              </a:ext>
            </a:extLst>
          </p:cNvPr>
          <p:cNvSpPr>
            <a:spLocks noGrp="1"/>
          </p:cNvSpPr>
          <p:nvPr>
            <p:ph type="title"/>
          </p:nvPr>
        </p:nvSpPr>
        <p:spPr>
          <a:xfrm>
            <a:off x="1100108" y="569428"/>
            <a:ext cx="8552851" cy="535531"/>
          </a:xfrm>
        </p:spPr>
        <p:txBody>
          <a:bodyPr/>
          <a:lstStyle/>
          <a:p>
            <a:pPr algn="ctr"/>
            <a:r>
              <a:rPr lang="en-US" sz="3200" dirty="0"/>
              <a:t>Paper – 3</a:t>
            </a:r>
          </a:p>
        </p:txBody>
      </p:sp>
      <p:sp>
        <p:nvSpPr>
          <p:cNvPr id="2" name="Slide Number Placeholder 1">
            <a:extLst>
              <a:ext uri="{FF2B5EF4-FFF2-40B4-BE49-F238E27FC236}">
                <a16:creationId xmlns:a16="http://schemas.microsoft.com/office/drawing/2014/main" id="{C69A64C5-FB0E-8698-7141-FBBB52254117}"/>
              </a:ext>
            </a:extLst>
          </p:cNvPr>
          <p:cNvSpPr>
            <a:spLocks noGrp="1"/>
          </p:cNvSpPr>
          <p:nvPr>
            <p:ph type="sldNum" sz="quarter" idx="12"/>
          </p:nvPr>
        </p:nvSpPr>
        <p:spPr/>
        <p:txBody>
          <a:bodyPr/>
          <a:lstStyle/>
          <a:p>
            <a:fld id="{C263D6C4-4840-40CC-AC84-17E24B3B7BDE}" type="slidenum">
              <a:rPr lang="en-US" smtClean="0"/>
              <a:pPr/>
              <a:t>10</a:t>
            </a:fld>
            <a:endParaRPr lang="en-US" dirty="0"/>
          </a:p>
        </p:txBody>
      </p:sp>
      <p:sp>
        <p:nvSpPr>
          <p:cNvPr id="7" name="Text Placeholder 6">
            <a:extLst>
              <a:ext uri="{FF2B5EF4-FFF2-40B4-BE49-F238E27FC236}">
                <a16:creationId xmlns:a16="http://schemas.microsoft.com/office/drawing/2014/main" id="{75E1303D-CE14-4E83-F0C4-72E268363526}"/>
              </a:ext>
            </a:extLst>
          </p:cNvPr>
          <p:cNvSpPr>
            <a:spLocks noGrp="1"/>
          </p:cNvSpPr>
          <p:nvPr>
            <p:ph type="body" sz="quarter" idx="1"/>
          </p:nvPr>
        </p:nvSpPr>
        <p:spPr>
          <a:xfrm>
            <a:off x="444500" y="1450078"/>
            <a:ext cx="11214100" cy="535532"/>
          </a:xfrm>
        </p:spPr>
        <p:txBody>
          <a:bodyPr>
            <a:normAutofit/>
          </a:bodyPr>
          <a:lstStyle/>
          <a:p>
            <a:r>
              <a:rPr lang="en-US" dirty="0"/>
              <a:t>RefineNet: Multi-Path Refinement Networks for High-Resolution Semantic Segmentation</a:t>
            </a:r>
          </a:p>
        </p:txBody>
      </p:sp>
      <p:sp>
        <p:nvSpPr>
          <p:cNvPr id="8" name="Text Placeholder 7">
            <a:extLst>
              <a:ext uri="{FF2B5EF4-FFF2-40B4-BE49-F238E27FC236}">
                <a16:creationId xmlns:a16="http://schemas.microsoft.com/office/drawing/2014/main" id="{CDD8DA37-8342-8FA1-04E1-58BDEF0E3048}"/>
              </a:ext>
            </a:extLst>
          </p:cNvPr>
          <p:cNvSpPr>
            <a:spLocks noGrp="1"/>
          </p:cNvSpPr>
          <p:nvPr>
            <p:ph type="body" sz="quarter" idx="2"/>
          </p:nvPr>
        </p:nvSpPr>
        <p:spPr>
          <a:xfrm>
            <a:off x="528194" y="2164702"/>
            <a:ext cx="10595304" cy="3911292"/>
          </a:xfrm>
        </p:spPr>
        <p:txBody>
          <a:bodyPr/>
          <a:lstStyle/>
          <a:p>
            <a:r>
              <a:rPr lang="en-IN" sz="2000" kern="100" dirty="0">
                <a:effectLst/>
                <a:latin typeface="Arial (Body)"/>
                <a:ea typeface="Calibri" panose="020F0502020204030204" pitchFamily="34" charset="0"/>
                <a:cs typeface="Shruti" panose="020B0502040204020203" pitchFamily="34" charset="0"/>
              </a:rPr>
              <a:t>RefineNet, a multi-path refinement network for high-resolution semantic image segmentation. </a:t>
            </a:r>
          </a:p>
          <a:p>
            <a:r>
              <a:rPr lang="en-IN" sz="2000" kern="100" dirty="0">
                <a:effectLst/>
                <a:latin typeface="Arial (Body)"/>
                <a:ea typeface="Calibri" panose="020F0502020204030204" pitchFamily="34" charset="0"/>
                <a:cs typeface="Shruti" panose="020B0502040204020203" pitchFamily="34" charset="0"/>
              </a:rPr>
              <a:t>This allows for a stronger fusion between high-level semantic and fine-grained low-level features, which can be limited in the traditional convolutional neural networks due to the intrinsic resolution loss.</a:t>
            </a:r>
          </a:p>
          <a:p>
            <a:r>
              <a:rPr lang="en-IN" sz="2000" kern="100" dirty="0">
                <a:effectLst/>
                <a:latin typeface="Arial (Body)"/>
                <a:ea typeface="Calibri" panose="020F0502020204030204" pitchFamily="34" charset="0"/>
                <a:cs typeface="Shruti" panose="020B0502040204020203" pitchFamily="34" charset="0"/>
              </a:rPr>
              <a:t> RefineNet uses long-range residual connections and chained residual pooling towards accuracy and end-to-end training.</a:t>
            </a:r>
          </a:p>
          <a:p>
            <a:r>
              <a:rPr lang="en-IN" sz="2000" kern="100" dirty="0">
                <a:effectLst/>
                <a:latin typeface="Arial (Body)"/>
                <a:ea typeface="Calibri" panose="020F0502020204030204" pitchFamily="34" charset="0"/>
                <a:cs typeface="Shruti" panose="020B0502040204020203" pitchFamily="34" charset="0"/>
              </a:rPr>
              <a:t> It sets new log records on seven public datasets, such as PASCAL VOC 2012 and Cityscapes.</a:t>
            </a:r>
            <a:endParaRPr lang="en-US" sz="2000" kern="100" dirty="0">
              <a:effectLst/>
              <a:latin typeface="Arial (Body)"/>
              <a:ea typeface="Calibri" panose="020F0502020204030204" pitchFamily="34" charset="0"/>
              <a:cs typeface="Shruti" panose="020B0502040204020203" pitchFamily="34" charset="0"/>
            </a:endParaRPr>
          </a:p>
          <a:p>
            <a:endParaRPr lang="en-US" dirty="0"/>
          </a:p>
        </p:txBody>
      </p:sp>
    </p:spTree>
    <p:extLst>
      <p:ext uri="{BB962C8B-B14F-4D97-AF65-F5344CB8AC3E}">
        <p14:creationId xmlns:p14="http://schemas.microsoft.com/office/powerpoint/2010/main" val="4290347354"/>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936D34-D97A-E9A0-A3B2-745DFA69A14E}"/>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6EF7FA4-D671-2A5E-3629-0E561D4ACE9C}"/>
              </a:ext>
            </a:extLst>
          </p:cNvPr>
          <p:cNvSpPr>
            <a:spLocks noGrp="1"/>
          </p:cNvSpPr>
          <p:nvPr>
            <p:ph type="sldNum" sz="quarter" idx="12"/>
          </p:nvPr>
        </p:nvSpPr>
        <p:spPr/>
        <p:txBody>
          <a:bodyPr/>
          <a:lstStyle/>
          <a:p>
            <a:fld id="{C263D6C4-4840-40CC-AC84-17E24B3B7BDE}" type="slidenum">
              <a:rPr lang="en-US" smtClean="0"/>
              <a:pPr/>
              <a:t>11</a:t>
            </a:fld>
            <a:endParaRPr lang="en-US" dirty="0"/>
          </a:p>
        </p:txBody>
      </p:sp>
      <p:pic>
        <p:nvPicPr>
          <p:cNvPr id="4" name="Content Placeholder 3">
            <a:extLst>
              <a:ext uri="{FF2B5EF4-FFF2-40B4-BE49-F238E27FC236}">
                <a16:creationId xmlns:a16="http://schemas.microsoft.com/office/drawing/2014/main" id="{1D867236-A04F-B3FD-49F5-108CF3BD0E2D}"/>
              </a:ext>
            </a:extLst>
          </p:cNvPr>
          <p:cNvPicPr>
            <a:picLocks noGrp="1" noChangeAspect="1"/>
          </p:cNvPicPr>
          <p:nvPr>
            <p:ph sz="half" idx="2"/>
          </p:nvPr>
        </p:nvPicPr>
        <p:blipFill>
          <a:blip r:embed="rId2"/>
          <a:stretch>
            <a:fillRect/>
          </a:stretch>
        </p:blipFill>
        <p:spPr>
          <a:xfrm>
            <a:off x="0" y="-65314"/>
            <a:ext cx="12244102" cy="6923314"/>
          </a:xfrm>
        </p:spPr>
      </p:pic>
    </p:spTree>
    <p:extLst>
      <p:ext uri="{BB962C8B-B14F-4D97-AF65-F5344CB8AC3E}">
        <p14:creationId xmlns:p14="http://schemas.microsoft.com/office/powerpoint/2010/main" val="3086811267"/>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EA7AB-CFAD-0891-D714-A568F21281B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1576581-7BC6-126A-75F6-4389FD49758F}"/>
              </a:ext>
            </a:extLst>
          </p:cNvPr>
          <p:cNvSpPr>
            <a:spLocks noGrp="1"/>
          </p:cNvSpPr>
          <p:nvPr>
            <p:ph type="title"/>
          </p:nvPr>
        </p:nvSpPr>
        <p:spPr>
          <a:xfrm>
            <a:off x="1100108" y="569428"/>
            <a:ext cx="8552851" cy="535531"/>
          </a:xfrm>
        </p:spPr>
        <p:txBody>
          <a:bodyPr/>
          <a:lstStyle/>
          <a:p>
            <a:pPr algn="ctr"/>
            <a:r>
              <a:rPr lang="en-US" sz="3200" dirty="0"/>
              <a:t>Paper – </a:t>
            </a:r>
            <a:r>
              <a:rPr lang="en-US" dirty="0"/>
              <a:t>4</a:t>
            </a:r>
            <a:endParaRPr lang="en-US" sz="3200" dirty="0"/>
          </a:p>
        </p:txBody>
      </p:sp>
      <p:sp>
        <p:nvSpPr>
          <p:cNvPr id="2" name="Slide Number Placeholder 1">
            <a:extLst>
              <a:ext uri="{FF2B5EF4-FFF2-40B4-BE49-F238E27FC236}">
                <a16:creationId xmlns:a16="http://schemas.microsoft.com/office/drawing/2014/main" id="{B78375CB-5273-6E9A-D664-97A53190AB31}"/>
              </a:ext>
            </a:extLst>
          </p:cNvPr>
          <p:cNvSpPr>
            <a:spLocks noGrp="1"/>
          </p:cNvSpPr>
          <p:nvPr>
            <p:ph type="sldNum" sz="quarter" idx="12"/>
          </p:nvPr>
        </p:nvSpPr>
        <p:spPr/>
        <p:txBody>
          <a:bodyPr/>
          <a:lstStyle/>
          <a:p>
            <a:fld id="{C263D6C4-4840-40CC-AC84-17E24B3B7BDE}" type="slidenum">
              <a:rPr lang="en-US" smtClean="0"/>
              <a:pPr/>
              <a:t>12</a:t>
            </a:fld>
            <a:endParaRPr lang="en-US" dirty="0"/>
          </a:p>
        </p:txBody>
      </p:sp>
      <p:sp>
        <p:nvSpPr>
          <p:cNvPr id="7" name="Text Placeholder 6">
            <a:extLst>
              <a:ext uri="{FF2B5EF4-FFF2-40B4-BE49-F238E27FC236}">
                <a16:creationId xmlns:a16="http://schemas.microsoft.com/office/drawing/2014/main" id="{05958BFB-2F7E-8FEF-E8B5-5F09B43975A0}"/>
              </a:ext>
            </a:extLst>
          </p:cNvPr>
          <p:cNvSpPr>
            <a:spLocks noGrp="1"/>
          </p:cNvSpPr>
          <p:nvPr>
            <p:ph type="body" sz="quarter" idx="1"/>
          </p:nvPr>
        </p:nvSpPr>
        <p:spPr>
          <a:xfrm>
            <a:off x="444500" y="1450078"/>
            <a:ext cx="11214100" cy="535532"/>
          </a:xfrm>
        </p:spPr>
        <p:txBody>
          <a:bodyPr>
            <a:normAutofit/>
          </a:bodyPr>
          <a:lstStyle/>
          <a:p>
            <a:r>
              <a:rPr lang="en-US" sz="2400" dirty="0"/>
              <a:t>GrabCut: Interactive Foreground Extraction Using Iterated Graph Cuts</a:t>
            </a:r>
          </a:p>
        </p:txBody>
      </p:sp>
      <p:sp>
        <p:nvSpPr>
          <p:cNvPr id="8" name="Text Placeholder 7">
            <a:extLst>
              <a:ext uri="{FF2B5EF4-FFF2-40B4-BE49-F238E27FC236}">
                <a16:creationId xmlns:a16="http://schemas.microsoft.com/office/drawing/2014/main" id="{DD87A83B-41AA-70D1-11D7-6EA67A5407DC}"/>
              </a:ext>
            </a:extLst>
          </p:cNvPr>
          <p:cNvSpPr>
            <a:spLocks noGrp="1"/>
          </p:cNvSpPr>
          <p:nvPr>
            <p:ph type="body" sz="quarter" idx="2"/>
          </p:nvPr>
        </p:nvSpPr>
        <p:spPr>
          <a:xfrm>
            <a:off x="528193" y="2164702"/>
            <a:ext cx="11312353" cy="3911292"/>
          </a:xfrm>
        </p:spPr>
        <p:txBody>
          <a:bodyPr>
            <a:noAutofit/>
          </a:bodyPr>
          <a:lstStyle/>
          <a:p>
            <a:r>
              <a:rPr lang="en-US" sz="2000" dirty="0">
                <a:effectLst/>
                <a:latin typeface="Arial (Body)"/>
                <a:ea typeface="Calibri" panose="020F0502020204030204" pitchFamily="34" charset="0"/>
                <a:cs typeface="Shruti" panose="020B0502040204020203" pitchFamily="34" charset="0"/>
              </a:rPr>
              <a:t>GrabCut is an interactive image segmentation tool developed to efficiently extract the foreground from a still image. </a:t>
            </a:r>
          </a:p>
          <a:p>
            <a:r>
              <a:rPr lang="en-US" sz="2000" dirty="0">
                <a:effectLst/>
                <a:latin typeface="Arial (Body)"/>
                <a:ea typeface="Calibri" panose="020F0502020204030204" pitchFamily="34" charset="0"/>
                <a:cs typeface="Shruti" panose="020B0502040204020203" pitchFamily="34" charset="0"/>
              </a:rPr>
              <a:t>This method improves upon the traditional Graph Cut segmentation by introducing iterative optimization, simplifying user interaction, and refining results with border matting to handle transparency and complex boundaries.</a:t>
            </a:r>
          </a:p>
          <a:p>
            <a:r>
              <a:rPr lang="en-US" sz="2000" dirty="0">
                <a:effectLst/>
                <a:latin typeface="Arial (Body)"/>
                <a:ea typeface="Calibri" panose="020F0502020204030204" pitchFamily="34" charset="0"/>
                <a:cs typeface="Shruti" panose="020B0502040204020203" pitchFamily="34" charset="0"/>
              </a:rPr>
              <a:t>GrabCut offers a user-friendly, efficient, and powerful tool for interactive foreground extraction in image editing. </a:t>
            </a:r>
          </a:p>
          <a:p>
            <a:r>
              <a:rPr lang="en-US" sz="2000" dirty="0">
                <a:effectLst/>
                <a:latin typeface="Arial (Body)"/>
                <a:ea typeface="Calibri" panose="020F0502020204030204" pitchFamily="34" charset="0"/>
                <a:cs typeface="Shruti" panose="020B0502040204020203" pitchFamily="34" charset="0"/>
              </a:rPr>
              <a:t>By combining iterative graph cuts and border matting, it produces high-quality results with minimal user input, making it a valuable asset for digital image processing.</a:t>
            </a:r>
          </a:p>
          <a:p>
            <a:r>
              <a:rPr lang="en-US" sz="2000" kern="100" dirty="0">
                <a:effectLst/>
                <a:latin typeface="Arial (Body)"/>
                <a:ea typeface="Calibri" panose="020F0502020204030204" pitchFamily="34" charset="0"/>
                <a:cs typeface="Shruti" panose="020B0502040204020203" pitchFamily="34" charset="0"/>
              </a:rPr>
              <a:t>GrabCut outperforms existing tools in terms of ease of use and quality of results, especially for images with complex backgrounds.</a:t>
            </a:r>
          </a:p>
          <a:p>
            <a:endParaRPr lang="en-US" sz="2000" dirty="0">
              <a:latin typeface="Arial (Body)"/>
            </a:endParaRPr>
          </a:p>
        </p:txBody>
      </p:sp>
    </p:spTree>
    <p:extLst>
      <p:ext uri="{BB962C8B-B14F-4D97-AF65-F5344CB8AC3E}">
        <p14:creationId xmlns:p14="http://schemas.microsoft.com/office/powerpoint/2010/main" val="3810266317"/>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57D6C6-CA11-1EB2-1D44-645FF95B99E4}"/>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16927A-5AD8-4AA8-4B9E-D9BF58CC9DF8}"/>
              </a:ext>
            </a:extLst>
          </p:cNvPr>
          <p:cNvSpPr>
            <a:spLocks noGrp="1"/>
          </p:cNvSpPr>
          <p:nvPr>
            <p:ph type="sldNum" sz="quarter" idx="12"/>
          </p:nvPr>
        </p:nvSpPr>
        <p:spPr/>
        <p:txBody>
          <a:bodyPr/>
          <a:lstStyle/>
          <a:p>
            <a:fld id="{C263D6C4-4840-40CC-AC84-17E24B3B7BDE}" type="slidenum">
              <a:rPr lang="en-US" smtClean="0"/>
              <a:pPr/>
              <a:t>13</a:t>
            </a:fld>
            <a:endParaRPr lang="en-US" dirty="0"/>
          </a:p>
        </p:txBody>
      </p:sp>
      <p:pic>
        <p:nvPicPr>
          <p:cNvPr id="4" name="Content Placeholder 3">
            <a:extLst>
              <a:ext uri="{FF2B5EF4-FFF2-40B4-BE49-F238E27FC236}">
                <a16:creationId xmlns:a16="http://schemas.microsoft.com/office/drawing/2014/main" id="{04802F93-6333-1450-CE97-EE37816043B9}"/>
              </a:ext>
            </a:extLst>
          </p:cNvPr>
          <p:cNvPicPr>
            <a:picLocks noGrp="1" noChangeAspect="1"/>
          </p:cNvPicPr>
          <p:nvPr>
            <p:ph sz="half" idx="2"/>
          </p:nvPr>
        </p:nvPicPr>
        <p:blipFill>
          <a:blip r:embed="rId2"/>
          <a:stretch>
            <a:fillRect/>
          </a:stretch>
        </p:blipFill>
        <p:spPr>
          <a:xfrm>
            <a:off x="0" y="0"/>
            <a:ext cx="12230448" cy="6858000"/>
          </a:xfrm>
        </p:spPr>
      </p:pic>
    </p:spTree>
    <p:extLst>
      <p:ext uri="{BB962C8B-B14F-4D97-AF65-F5344CB8AC3E}">
        <p14:creationId xmlns:p14="http://schemas.microsoft.com/office/powerpoint/2010/main" val="3140401036"/>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CF4C2A-064E-ADFB-8581-08A7BD18805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1F88408-D6F8-2175-477B-5F620D56780F}"/>
              </a:ext>
            </a:extLst>
          </p:cNvPr>
          <p:cNvSpPr>
            <a:spLocks noGrp="1"/>
          </p:cNvSpPr>
          <p:nvPr>
            <p:ph type="title"/>
          </p:nvPr>
        </p:nvSpPr>
        <p:spPr>
          <a:xfrm>
            <a:off x="1100108" y="569428"/>
            <a:ext cx="8552851" cy="535531"/>
          </a:xfrm>
        </p:spPr>
        <p:txBody>
          <a:bodyPr/>
          <a:lstStyle/>
          <a:p>
            <a:pPr algn="ctr"/>
            <a:r>
              <a:rPr lang="en-US" sz="3200" dirty="0"/>
              <a:t>Paper – 5</a:t>
            </a:r>
          </a:p>
        </p:txBody>
      </p:sp>
      <p:sp>
        <p:nvSpPr>
          <p:cNvPr id="2" name="Slide Number Placeholder 1">
            <a:extLst>
              <a:ext uri="{FF2B5EF4-FFF2-40B4-BE49-F238E27FC236}">
                <a16:creationId xmlns:a16="http://schemas.microsoft.com/office/drawing/2014/main" id="{D626C79E-9286-E2CF-D5E2-D2E9F51E935C}"/>
              </a:ext>
            </a:extLst>
          </p:cNvPr>
          <p:cNvSpPr>
            <a:spLocks noGrp="1"/>
          </p:cNvSpPr>
          <p:nvPr>
            <p:ph type="sldNum" sz="quarter" idx="12"/>
          </p:nvPr>
        </p:nvSpPr>
        <p:spPr/>
        <p:txBody>
          <a:bodyPr/>
          <a:lstStyle/>
          <a:p>
            <a:fld id="{C263D6C4-4840-40CC-AC84-17E24B3B7BDE}" type="slidenum">
              <a:rPr lang="en-US" smtClean="0"/>
              <a:pPr/>
              <a:t>14</a:t>
            </a:fld>
            <a:endParaRPr lang="en-US" dirty="0"/>
          </a:p>
        </p:txBody>
      </p:sp>
      <p:sp>
        <p:nvSpPr>
          <p:cNvPr id="7" name="Text Placeholder 6">
            <a:extLst>
              <a:ext uri="{FF2B5EF4-FFF2-40B4-BE49-F238E27FC236}">
                <a16:creationId xmlns:a16="http://schemas.microsoft.com/office/drawing/2014/main" id="{CDA3E274-0187-B841-088B-A179184287BC}"/>
              </a:ext>
            </a:extLst>
          </p:cNvPr>
          <p:cNvSpPr>
            <a:spLocks noGrp="1"/>
          </p:cNvSpPr>
          <p:nvPr>
            <p:ph type="body" sz="quarter" idx="1"/>
          </p:nvPr>
        </p:nvSpPr>
        <p:spPr>
          <a:xfrm>
            <a:off x="444500" y="1450078"/>
            <a:ext cx="11214100" cy="535532"/>
          </a:xfrm>
        </p:spPr>
        <p:txBody>
          <a:bodyPr>
            <a:normAutofit/>
          </a:bodyPr>
          <a:lstStyle/>
          <a:p>
            <a:r>
              <a:rPr lang="en-US" sz="2400" dirty="0"/>
              <a:t>Deep Lab: Semantic Image Segmentation with Deep Convolutional Nets</a:t>
            </a:r>
          </a:p>
        </p:txBody>
      </p:sp>
      <p:sp>
        <p:nvSpPr>
          <p:cNvPr id="8" name="Text Placeholder 7">
            <a:extLst>
              <a:ext uri="{FF2B5EF4-FFF2-40B4-BE49-F238E27FC236}">
                <a16:creationId xmlns:a16="http://schemas.microsoft.com/office/drawing/2014/main" id="{B2A52AE9-6DC7-943B-D457-3E1A280ACE1A}"/>
              </a:ext>
            </a:extLst>
          </p:cNvPr>
          <p:cNvSpPr>
            <a:spLocks noGrp="1"/>
          </p:cNvSpPr>
          <p:nvPr>
            <p:ph type="body" sz="quarter" idx="2"/>
          </p:nvPr>
        </p:nvSpPr>
        <p:spPr>
          <a:xfrm>
            <a:off x="528194" y="2052735"/>
            <a:ext cx="10595304" cy="4023259"/>
          </a:xfrm>
        </p:spPr>
        <p:txBody>
          <a:bodyPr>
            <a:normAutofit/>
          </a:bodyPr>
          <a:lstStyle/>
          <a:p>
            <a:r>
              <a:rPr lang="en-IN" sz="2000" dirty="0">
                <a:effectLst/>
                <a:latin typeface="Arial (Body)"/>
                <a:ea typeface="Times New Roman" panose="02020603050405020304" pitchFamily="18" charset="0"/>
              </a:rPr>
              <a:t>we present </a:t>
            </a:r>
            <a:r>
              <a:rPr lang="en-IN" sz="2000" dirty="0" err="1">
                <a:effectLst/>
                <a:latin typeface="Arial (Body)"/>
                <a:ea typeface="Times New Roman" panose="02020603050405020304" pitchFamily="18" charset="0"/>
              </a:rPr>
              <a:t>DeepLab</a:t>
            </a:r>
            <a:r>
              <a:rPr lang="en-IN" sz="2000" dirty="0">
                <a:effectLst/>
                <a:latin typeface="Arial (Body)"/>
                <a:ea typeface="Times New Roman" panose="02020603050405020304" pitchFamily="18" charset="0"/>
              </a:rPr>
              <a:t>, a DCNN-based approach for semantic image segmentation. </a:t>
            </a:r>
          </a:p>
          <a:p>
            <a:r>
              <a:rPr lang="en-IN" sz="2000" dirty="0">
                <a:effectLst/>
                <a:latin typeface="Arial (Body)"/>
                <a:ea typeface="Times New Roman" panose="02020603050405020304" pitchFamily="18" charset="0"/>
              </a:rPr>
              <a:t>At the same time, this work provides solutions for the feature resolution reduction problem and the object boundary localization issue over the use of </a:t>
            </a:r>
            <a:r>
              <a:rPr lang="en-IN" sz="2000" dirty="0" err="1">
                <a:effectLst/>
                <a:latin typeface="Arial (Body)"/>
                <a:ea typeface="Times New Roman" panose="02020603050405020304" pitchFamily="18" charset="0"/>
              </a:rPr>
              <a:t>atrous</a:t>
            </a:r>
            <a:r>
              <a:rPr lang="en-IN" sz="2000" dirty="0">
                <a:effectLst/>
                <a:latin typeface="Arial (Body)"/>
                <a:ea typeface="Times New Roman" panose="02020603050405020304" pitchFamily="18" charset="0"/>
              </a:rPr>
              <a:t> convolution, </a:t>
            </a:r>
            <a:r>
              <a:rPr lang="en-IN" sz="2000" dirty="0" err="1">
                <a:effectLst/>
                <a:latin typeface="Arial (Body)"/>
                <a:ea typeface="Times New Roman" panose="02020603050405020304" pitchFamily="18" charset="0"/>
              </a:rPr>
              <a:t>atrous</a:t>
            </a:r>
            <a:r>
              <a:rPr lang="en-IN" sz="2000" dirty="0">
                <a:effectLst/>
                <a:latin typeface="Arial (Body)"/>
                <a:ea typeface="Times New Roman" panose="02020603050405020304" pitchFamily="18" charset="0"/>
              </a:rPr>
              <a:t> spatial pyramid pooling (ASPP), and fully connected CRFs. </a:t>
            </a:r>
          </a:p>
          <a:p>
            <a:r>
              <a:rPr kumimoji="0" lang="en-US" altLang="en-US" sz="2000" b="1" i="0" u="none" strike="noStrike" cap="none" normalizeH="0" baseline="0" dirty="0">
                <a:ln>
                  <a:noFill/>
                </a:ln>
                <a:effectLst/>
                <a:latin typeface="Arial (Body)"/>
              </a:rPr>
              <a:t>Atrous Convolution</a:t>
            </a:r>
            <a:r>
              <a:rPr kumimoji="0" lang="en-US" altLang="en-US" sz="2000" b="0" i="0" u="none" strike="noStrike" cap="none" normalizeH="0" baseline="0" dirty="0">
                <a:ln>
                  <a:noFill/>
                </a:ln>
                <a:effectLst/>
                <a:latin typeface="Arial (Body)"/>
              </a:rPr>
              <a:t>: Maintains resolution while expanding the field of view for feature extraction.</a:t>
            </a:r>
          </a:p>
          <a:p>
            <a:r>
              <a:rPr kumimoji="0" lang="en-US" altLang="en-US" sz="2000" b="1" i="0" u="none" strike="noStrike" cap="none" normalizeH="0" baseline="0" dirty="0">
                <a:ln>
                  <a:noFill/>
                </a:ln>
                <a:effectLst/>
                <a:latin typeface="Arial (Body)"/>
              </a:rPr>
              <a:t>Atrous Spatial Pyramid Pooling (ASPP)</a:t>
            </a:r>
            <a:r>
              <a:rPr kumimoji="0" lang="en-US" altLang="en-US" sz="2000" b="0" i="0" u="none" strike="noStrike" cap="none" normalizeH="0" baseline="0" dirty="0">
                <a:ln>
                  <a:noFill/>
                </a:ln>
                <a:effectLst/>
                <a:latin typeface="Arial (Body)"/>
              </a:rPr>
              <a:t>: Captures context at multiple scales for robust segmentation. </a:t>
            </a:r>
          </a:p>
          <a:p>
            <a:r>
              <a:rPr lang="en-US" sz="2000" dirty="0"/>
              <a:t>Used as post-processing to improve object boundary, localization and refine segmentation results.</a:t>
            </a:r>
          </a:p>
          <a:p>
            <a:r>
              <a:rPr lang="en-US" sz="2000" dirty="0"/>
              <a:t>Combines DCNN outputs with CRFs for better accuracy and fine detail capture.</a:t>
            </a:r>
            <a:endParaRPr lang="en-US" sz="2000" dirty="0">
              <a:latin typeface="Arial (Body)"/>
            </a:endParaRPr>
          </a:p>
        </p:txBody>
      </p:sp>
    </p:spTree>
    <p:extLst>
      <p:ext uri="{BB962C8B-B14F-4D97-AF65-F5344CB8AC3E}">
        <p14:creationId xmlns:p14="http://schemas.microsoft.com/office/powerpoint/2010/main" val="1344218256"/>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7C2CF-D3FE-E793-096D-33200FBE80E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676B81D-640F-9164-F16E-C7330C89B26B}"/>
              </a:ext>
            </a:extLst>
          </p:cNvPr>
          <p:cNvSpPr>
            <a:spLocks noGrp="1"/>
          </p:cNvSpPr>
          <p:nvPr>
            <p:ph type="sldNum" sz="quarter" idx="12"/>
          </p:nvPr>
        </p:nvSpPr>
        <p:spPr/>
        <p:txBody>
          <a:bodyPr/>
          <a:lstStyle/>
          <a:p>
            <a:fld id="{C263D6C4-4840-40CC-AC84-17E24B3B7BDE}" type="slidenum">
              <a:rPr lang="en-US" smtClean="0"/>
              <a:pPr/>
              <a:t>15</a:t>
            </a:fld>
            <a:endParaRPr lang="en-US" dirty="0"/>
          </a:p>
        </p:txBody>
      </p:sp>
      <p:pic>
        <p:nvPicPr>
          <p:cNvPr id="4" name="Content Placeholder 3">
            <a:extLst>
              <a:ext uri="{FF2B5EF4-FFF2-40B4-BE49-F238E27FC236}">
                <a16:creationId xmlns:a16="http://schemas.microsoft.com/office/drawing/2014/main" id="{4245FC6C-D4BD-4CDD-077A-674EE2E03315}"/>
              </a:ext>
            </a:extLst>
          </p:cNvPr>
          <p:cNvPicPr>
            <a:picLocks noGrp="1" noChangeAspect="1"/>
          </p:cNvPicPr>
          <p:nvPr>
            <p:ph sz="half" idx="2"/>
          </p:nvPr>
        </p:nvPicPr>
        <p:blipFill>
          <a:blip r:embed="rId2"/>
          <a:stretch>
            <a:fillRect/>
          </a:stretch>
        </p:blipFill>
        <p:spPr>
          <a:xfrm>
            <a:off x="0" y="-9331"/>
            <a:ext cx="12186074" cy="6885993"/>
          </a:xfrm>
        </p:spPr>
      </p:pic>
    </p:spTree>
    <p:extLst>
      <p:ext uri="{BB962C8B-B14F-4D97-AF65-F5344CB8AC3E}">
        <p14:creationId xmlns:p14="http://schemas.microsoft.com/office/powerpoint/2010/main" val="1313851795"/>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9EDE0D-2EC1-A7D0-B82E-0EAED86835EE}"/>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588A3DA-31D7-CEAD-12A2-96C7CED73173}"/>
              </a:ext>
            </a:extLst>
          </p:cNvPr>
          <p:cNvSpPr>
            <a:spLocks noGrp="1"/>
          </p:cNvSpPr>
          <p:nvPr>
            <p:ph type="sldNum" sz="quarter" idx="12"/>
          </p:nvPr>
        </p:nvSpPr>
        <p:spPr/>
        <p:txBody>
          <a:bodyPr/>
          <a:lstStyle/>
          <a:p>
            <a:fld id="{C263D6C4-4840-40CC-AC84-17E24B3B7BDE}" type="slidenum">
              <a:rPr lang="en-US" smtClean="0"/>
              <a:pPr/>
              <a:t>16</a:t>
            </a:fld>
            <a:endParaRPr lang="en-US" dirty="0"/>
          </a:p>
        </p:txBody>
      </p:sp>
      <p:pic>
        <p:nvPicPr>
          <p:cNvPr id="12" name="2024-12-25 20-01-57">
            <a:hlinkClick r:id="" action="ppaction://media"/>
            <a:extLst>
              <a:ext uri="{FF2B5EF4-FFF2-40B4-BE49-F238E27FC236}">
                <a16:creationId xmlns:a16="http://schemas.microsoft.com/office/drawing/2014/main" id="{AD27F6B8-DC8F-0832-439F-3BE5B74902F9}"/>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0" y="-1"/>
            <a:ext cx="12192000" cy="6859641"/>
          </a:xfrm>
        </p:spPr>
      </p:pic>
    </p:spTree>
    <p:extLst>
      <p:ext uri="{BB962C8B-B14F-4D97-AF65-F5344CB8AC3E}">
        <p14:creationId xmlns:p14="http://schemas.microsoft.com/office/powerpoint/2010/main" val="3927718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60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9EDE0D-2EC1-A7D0-B82E-0EAED86835EE}"/>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588A3DA-31D7-CEAD-12A2-96C7CED73173}"/>
              </a:ext>
            </a:extLst>
          </p:cNvPr>
          <p:cNvSpPr>
            <a:spLocks noGrp="1"/>
          </p:cNvSpPr>
          <p:nvPr>
            <p:ph type="sldNum" sz="quarter" idx="12"/>
          </p:nvPr>
        </p:nvSpPr>
        <p:spPr/>
        <p:txBody>
          <a:bodyPr/>
          <a:lstStyle/>
          <a:p>
            <a:fld id="{C263D6C4-4840-40CC-AC84-17E24B3B7BDE}" type="slidenum">
              <a:rPr lang="en-US" smtClean="0"/>
              <a:pPr/>
              <a:t>17</a:t>
            </a:fld>
            <a:endParaRPr lang="en-US" dirty="0"/>
          </a:p>
        </p:txBody>
      </p:sp>
      <p:pic>
        <p:nvPicPr>
          <p:cNvPr id="8" name="Content Placeholder 7">
            <a:extLst>
              <a:ext uri="{FF2B5EF4-FFF2-40B4-BE49-F238E27FC236}">
                <a16:creationId xmlns:a16="http://schemas.microsoft.com/office/drawing/2014/main" id="{593E2CD5-309A-8069-76A9-8C0B13D64F49}"/>
              </a:ext>
            </a:extLst>
          </p:cNvPr>
          <p:cNvPicPr>
            <a:picLocks noGrp="1" noChangeAspect="1"/>
          </p:cNvPicPr>
          <p:nvPr>
            <p:ph sz="half" idx="2"/>
          </p:nvPr>
        </p:nvPicPr>
        <p:blipFill>
          <a:blip r:embed="rId2"/>
          <a:stretch>
            <a:fillRect/>
          </a:stretch>
        </p:blipFill>
        <p:spPr>
          <a:xfrm>
            <a:off x="0" y="1321593"/>
            <a:ext cx="5570376" cy="4873934"/>
          </a:xfrm>
        </p:spPr>
      </p:pic>
      <p:sp>
        <p:nvSpPr>
          <p:cNvPr id="5" name="Content Placeholder 3">
            <a:extLst>
              <a:ext uri="{FF2B5EF4-FFF2-40B4-BE49-F238E27FC236}">
                <a16:creationId xmlns:a16="http://schemas.microsoft.com/office/drawing/2014/main" id="{EC5B05DF-9B3A-76D4-81D3-FBDD16BE5207}"/>
              </a:ext>
            </a:extLst>
          </p:cNvPr>
          <p:cNvSpPr txBox="1">
            <a:spLocks/>
          </p:cNvSpPr>
          <p:nvPr/>
        </p:nvSpPr>
        <p:spPr>
          <a:xfrm>
            <a:off x="6297613" y="2383777"/>
            <a:ext cx="5157787"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14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2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pic>
        <p:nvPicPr>
          <p:cNvPr id="11" name="Content Placeholder 6">
            <a:extLst>
              <a:ext uri="{FF2B5EF4-FFF2-40B4-BE49-F238E27FC236}">
                <a16:creationId xmlns:a16="http://schemas.microsoft.com/office/drawing/2014/main" id="{79CC3446-36B5-DA79-C4DD-AB73F9268789}"/>
              </a:ext>
            </a:extLst>
          </p:cNvPr>
          <p:cNvPicPr>
            <a:picLocks noChangeAspect="1"/>
          </p:cNvPicPr>
          <p:nvPr/>
        </p:nvPicPr>
        <p:blipFill>
          <a:blip r:embed="rId3"/>
          <a:stretch>
            <a:fillRect/>
          </a:stretch>
        </p:blipFill>
        <p:spPr>
          <a:xfrm>
            <a:off x="5828263" y="1321593"/>
            <a:ext cx="5627137" cy="4873934"/>
          </a:xfrm>
          <a:prstGeom prst="rect">
            <a:avLst/>
          </a:prstGeom>
        </p:spPr>
      </p:pic>
      <p:sp>
        <p:nvSpPr>
          <p:cNvPr id="12" name="Title 3">
            <a:extLst>
              <a:ext uri="{FF2B5EF4-FFF2-40B4-BE49-F238E27FC236}">
                <a16:creationId xmlns:a16="http://schemas.microsoft.com/office/drawing/2014/main" id="{405873A2-3A7D-F3DA-A74B-DC59FC4B8736}"/>
              </a:ext>
            </a:extLst>
          </p:cNvPr>
          <p:cNvSpPr>
            <a:spLocks noGrp="1"/>
          </p:cNvSpPr>
          <p:nvPr>
            <p:ph type="title"/>
          </p:nvPr>
        </p:nvSpPr>
        <p:spPr>
          <a:xfrm>
            <a:off x="1100108" y="569428"/>
            <a:ext cx="8552851" cy="535531"/>
          </a:xfrm>
        </p:spPr>
        <p:txBody>
          <a:bodyPr/>
          <a:lstStyle/>
          <a:p>
            <a:pPr algn="ctr"/>
            <a:r>
              <a:rPr lang="en-US" dirty="0"/>
              <a:t>Result</a:t>
            </a:r>
            <a:endParaRPr lang="en-US" sz="3200" dirty="0"/>
          </a:p>
        </p:txBody>
      </p:sp>
      <p:sp>
        <p:nvSpPr>
          <p:cNvPr id="13" name="Title 3">
            <a:extLst>
              <a:ext uri="{FF2B5EF4-FFF2-40B4-BE49-F238E27FC236}">
                <a16:creationId xmlns:a16="http://schemas.microsoft.com/office/drawing/2014/main" id="{972F13D8-0338-3C26-3162-14EAE66D4980}"/>
              </a:ext>
            </a:extLst>
          </p:cNvPr>
          <p:cNvSpPr txBox="1">
            <a:spLocks/>
          </p:cNvSpPr>
          <p:nvPr/>
        </p:nvSpPr>
        <p:spPr>
          <a:xfrm>
            <a:off x="5828263" y="6259761"/>
            <a:ext cx="5423937"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pPr algn="ctr"/>
            <a:r>
              <a:rPr lang="en-US" sz="2400" dirty="0"/>
              <a:t>Background Remove Image</a:t>
            </a:r>
          </a:p>
        </p:txBody>
      </p:sp>
      <p:sp>
        <p:nvSpPr>
          <p:cNvPr id="14" name="Title 3">
            <a:extLst>
              <a:ext uri="{FF2B5EF4-FFF2-40B4-BE49-F238E27FC236}">
                <a16:creationId xmlns:a16="http://schemas.microsoft.com/office/drawing/2014/main" id="{D1CB0FF6-6F87-222D-E7BA-348E91287060}"/>
              </a:ext>
            </a:extLst>
          </p:cNvPr>
          <p:cNvSpPr txBox="1">
            <a:spLocks/>
          </p:cNvSpPr>
          <p:nvPr/>
        </p:nvSpPr>
        <p:spPr>
          <a:xfrm>
            <a:off x="0" y="6259761"/>
            <a:ext cx="5570376"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pPr algn="ctr"/>
            <a:r>
              <a:rPr lang="en-US" sz="2400" dirty="0"/>
              <a:t>Original Image</a:t>
            </a:r>
          </a:p>
        </p:txBody>
      </p:sp>
    </p:spTree>
    <p:extLst>
      <p:ext uri="{BB962C8B-B14F-4D97-AF65-F5344CB8AC3E}">
        <p14:creationId xmlns:p14="http://schemas.microsoft.com/office/powerpoint/2010/main" val="40646171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72B53A-D99D-7C80-2333-B777A6F732CE}"/>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01818FF-DF6D-7D82-FCAB-C08BAD283E30}"/>
              </a:ext>
            </a:extLst>
          </p:cNvPr>
          <p:cNvSpPr>
            <a:spLocks noGrp="1"/>
          </p:cNvSpPr>
          <p:nvPr>
            <p:ph type="sldNum" sz="quarter" idx="12"/>
          </p:nvPr>
        </p:nvSpPr>
        <p:spPr/>
        <p:txBody>
          <a:bodyPr/>
          <a:lstStyle/>
          <a:p>
            <a:fld id="{C263D6C4-4840-40CC-AC84-17E24B3B7BDE}" type="slidenum">
              <a:rPr lang="en-US" smtClean="0"/>
              <a:pPr/>
              <a:t>18</a:t>
            </a:fld>
            <a:endParaRPr lang="en-US" dirty="0"/>
          </a:p>
        </p:txBody>
      </p:sp>
      <p:sp>
        <p:nvSpPr>
          <p:cNvPr id="10" name="Content Placeholder 9">
            <a:extLst>
              <a:ext uri="{FF2B5EF4-FFF2-40B4-BE49-F238E27FC236}">
                <a16:creationId xmlns:a16="http://schemas.microsoft.com/office/drawing/2014/main" id="{447E90FF-5D59-2D2E-1FEF-44A4C2520CE2}"/>
              </a:ext>
            </a:extLst>
          </p:cNvPr>
          <p:cNvSpPr>
            <a:spLocks noGrp="1"/>
          </p:cNvSpPr>
          <p:nvPr>
            <p:ph sz="half" idx="2"/>
          </p:nvPr>
        </p:nvSpPr>
        <p:spPr>
          <a:xfrm>
            <a:off x="444500" y="1477168"/>
            <a:ext cx="11377386" cy="4653044"/>
          </a:xfrm>
        </p:spPr>
        <p:txBody>
          <a:bodyPr>
            <a:normAutofit/>
          </a:bodyPr>
          <a:lstStyle/>
          <a:p>
            <a:r>
              <a:rPr lang="en-US" dirty="0"/>
              <a:t>To develop an algorithm or system that can accurately and efficiently isolate and remove the background from a digital image, leaving only the foreground subject intact, while handling complex features like hair, fine details, and irregular object boundaries, to enable seamless integration of the subject into different backgrounds</a:t>
            </a:r>
            <a:r>
              <a:rPr lang="en-US" b="0" i="0" dirty="0">
                <a:solidFill>
                  <a:srgbClr val="EEF0FF"/>
                </a:solidFill>
                <a:effectLst/>
                <a:latin typeface="Google Sans"/>
              </a:rPr>
              <a:t>.</a:t>
            </a:r>
          </a:p>
          <a:p>
            <a:r>
              <a:rPr lang="en-US" dirty="0"/>
              <a:t>Although performing computer vision and machine learning has made great strides, photo background removal remains a non-trivial task, based on the following reasons.</a:t>
            </a:r>
          </a:p>
          <a:p>
            <a:endParaRPr lang="en-US" dirty="0"/>
          </a:p>
          <a:p>
            <a:pPr marL="0" indent="0">
              <a:buNone/>
            </a:pPr>
            <a:r>
              <a:rPr lang="en-US" sz="2000" b="1" dirty="0"/>
              <a:t>Complex Backgrounds:</a:t>
            </a:r>
          </a:p>
          <a:p>
            <a:r>
              <a:rPr lang="en-US" dirty="0"/>
              <a:t>The images are cumbersome with many similar components with colors and textures alike to those in the foreground.</a:t>
            </a:r>
          </a:p>
          <a:p>
            <a:endParaRPr lang="en-US" b="1" dirty="0"/>
          </a:p>
          <a:p>
            <a:pPr marL="0" indent="0">
              <a:buNone/>
            </a:pPr>
            <a:r>
              <a:rPr lang="en-US" sz="2000" b="1" dirty="0"/>
              <a:t>Fine Detail Preservation:</a:t>
            </a:r>
          </a:p>
          <a:p>
            <a:r>
              <a:rPr lang="en-US" dirty="0"/>
              <a:t>It becomes increasingly difficult to preserve fine details (e.g., hair strands, fur, and transparent objects) without having jagged and inaccurate edges of either side.</a:t>
            </a:r>
          </a:p>
          <a:p>
            <a:endParaRPr lang="en-US" b="0" i="0" dirty="0">
              <a:solidFill>
                <a:srgbClr val="EEF0FF"/>
              </a:solidFill>
              <a:effectLst/>
              <a:latin typeface="Google Sans"/>
            </a:endParaRPr>
          </a:p>
          <a:p>
            <a:endParaRPr lang="en-US" dirty="0">
              <a:solidFill>
                <a:srgbClr val="EEF0FF"/>
              </a:solidFill>
              <a:latin typeface="Google Sans"/>
            </a:endParaRPr>
          </a:p>
        </p:txBody>
      </p:sp>
      <p:sp>
        <p:nvSpPr>
          <p:cNvPr id="3" name="Title 3">
            <a:extLst>
              <a:ext uri="{FF2B5EF4-FFF2-40B4-BE49-F238E27FC236}">
                <a16:creationId xmlns:a16="http://schemas.microsoft.com/office/drawing/2014/main" id="{D41B4506-7C6C-D1B3-3153-B2410EFC0C45}"/>
              </a:ext>
            </a:extLst>
          </p:cNvPr>
          <p:cNvSpPr>
            <a:spLocks noGrp="1"/>
          </p:cNvSpPr>
          <p:nvPr>
            <p:ph type="title"/>
          </p:nvPr>
        </p:nvSpPr>
        <p:spPr>
          <a:xfrm>
            <a:off x="444500" y="542925"/>
            <a:ext cx="11214100" cy="535531"/>
          </a:xfrm>
        </p:spPr>
        <p:txBody>
          <a:bodyPr/>
          <a:lstStyle/>
          <a:p>
            <a:r>
              <a:rPr lang="en-US" dirty="0"/>
              <a:t>Problem Statements</a:t>
            </a:r>
          </a:p>
        </p:txBody>
      </p:sp>
    </p:spTree>
    <p:extLst>
      <p:ext uri="{BB962C8B-B14F-4D97-AF65-F5344CB8AC3E}">
        <p14:creationId xmlns:p14="http://schemas.microsoft.com/office/powerpoint/2010/main" val="417885989"/>
      </p:ext>
    </p:extLst>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79AAD4-343A-777B-7353-B203C9639F6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7ED08A-6BAB-8840-7C6F-FE2D9C08BDB2}"/>
              </a:ext>
            </a:extLst>
          </p:cNvPr>
          <p:cNvSpPr>
            <a:spLocks noGrp="1"/>
          </p:cNvSpPr>
          <p:nvPr>
            <p:ph type="sldNum" sz="quarter" idx="12"/>
          </p:nvPr>
        </p:nvSpPr>
        <p:spPr/>
        <p:txBody>
          <a:bodyPr/>
          <a:lstStyle/>
          <a:p>
            <a:fld id="{C263D6C4-4840-40CC-AC84-17E24B3B7BDE}" type="slidenum">
              <a:rPr lang="en-US" smtClean="0"/>
              <a:pPr/>
              <a:t>19</a:t>
            </a:fld>
            <a:endParaRPr lang="en-US" dirty="0"/>
          </a:p>
        </p:txBody>
      </p:sp>
      <p:sp>
        <p:nvSpPr>
          <p:cNvPr id="10" name="Content Placeholder 9">
            <a:extLst>
              <a:ext uri="{FF2B5EF4-FFF2-40B4-BE49-F238E27FC236}">
                <a16:creationId xmlns:a16="http://schemas.microsoft.com/office/drawing/2014/main" id="{5AC5AA5D-2145-26EA-DE9D-5529C3DC60F0}"/>
              </a:ext>
            </a:extLst>
          </p:cNvPr>
          <p:cNvSpPr>
            <a:spLocks noGrp="1"/>
          </p:cNvSpPr>
          <p:nvPr>
            <p:ph sz="half" idx="2"/>
          </p:nvPr>
        </p:nvSpPr>
        <p:spPr>
          <a:xfrm>
            <a:off x="444500" y="1477168"/>
            <a:ext cx="11377386" cy="4653044"/>
          </a:xfrm>
        </p:spPr>
        <p:txBody>
          <a:bodyPr>
            <a:normAutofit/>
          </a:bodyPr>
          <a:lstStyle/>
          <a:p>
            <a:pPr marL="0" indent="0">
              <a:buNone/>
            </a:pPr>
            <a:r>
              <a:rPr lang="en-US" sz="2000" b="1" dirty="0"/>
              <a:t>Scalability and Efficiency:</a:t>
            </a:r>
          </a:p>
          <a:p>
            <a:r>
              <a:rPr lang="en-US" dirty="0"/>
              <a:t>Utility models for real-time applications like Video Processing/Augmented-Reality or other use cases with low compute resources.</a:t>
            </a:r>
          </a:p>
          <a:p>
            <a:pPr marL="0" indent="0">
              <a:buNone/>
            </a:pPr>
            <a:endParaRPr lang="en-US" dirty="0"/>
          </a:p>
          <a:p>
            <a:pPr marL="0" indent="0">
              <a:buNone/>
            </a:pPr>
            <a:r>
              <a:rPr lang="en-US" sz="2000" b="1" dirty="0"/>
              <a:t>Ability to generalize two different images:</a:t>
            </a:r>
          </a:p>
          <a:p>
            <a:r>
              <a:rPr lang="en-US" dirty="0"/>
              <a:t>Lighting conditions, resolution, and type of subject to demand strong algorithms which can manage a great variety of image types.</a:t>
            </a:r>
          </a:p>
          <a:p>
            <a:pPr marL="0" indent="0">
              <a:buNone/>
            </a:pPr>
            <a:endParaRPr lang="en-US" dirty="0"/>
          </a:p>
          <a:p>
            <a:pPr marL="0" indent="0">
              <a:buNone/>
            </a:pPr>
            <a:r>
              <a:rPr lang="en-US" sz="2000" b="1" dirty="0"/>
              <a:t>High Computational Cost:</a:t>
            </a:r>
          </a:p>
          <a:p>
            <a:r>
              <a:rPr lang="en-US" dirty="0"/>
              <a:t>Conventional approaches and complicated neural networks need high computing power, which makes them intractable for low-powers devices.</a:t>
            </a:r>
          </a:p>
          <a:p>
            <a:endParaRPr lang="en-US" dirty="0">
              <a:solidFill>
                <a:srgbClr val="EEF0FF"/>
              </a:solidFill>
              <a:latin typeface="Google Sans"/>
            </a:endParaRPr>
          </a:p>
        </p:txBody>
      </p:sp>
      <p:sp>
        <p:nvSpPr>
          <p:cNvPr id="3" name="Title 3">
            <a:extLst>
              <a:ext uri="{FF2B5EF4-FFF2-40B4-BE49-F238E27FC236}">
                <a16:creationId xmlns:a16="http://schemas.microsoft.com/office/drawing/2014/main" id="{F7C37114-B45D-70B7-70C4-9A06E9E5CABF}"/>
              </a:ext>
            </a:extLst>
          </p:cNvPr>
          <p:cNvSpPr>
            <a:spLocks noGrp="1"/>
          </p:cNvSpPr>
          <p:nvPr>
            <p:ph type="title"/>
          </p:nvPr>
        </p:nvSpPr>
        <p:spPr>
          <a:xfrm>
            <a:off x="444500" y="542925"/>
            <a:ext cx="11214100" cy="535531"/>
          </a:xfrm>
        </p:spPr>
        <p:txBody>
          <a:bodyPr/>
          <a:lstStyle/>
          <a:p>
            <a:r>
              <a:rPr lang="en-US" dirty="0"/>
              <a:t>Problem Statements</a:t>
            </a:r>
          </a:p>
        </p:txBody>
      </p:sp>
    </p:spTree>
    <p:extLst>
      <p:ext uri="{BB962C8B-B14F-4D97-AF65-F5344CB8AC3E}">
        <p14:creationId xmlns:p14="http://schemas.microsoft.com/office/powerpoint/2010/main" val="406369540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BD8413-C238-49D7-A4E1-E8FEF1811A0E}"/>
              </a:ext>
            </a:extLst>
          </p:cNvPr>
          <p:cNvSpPr>
            <a:spLocks noGrp="1"/>
          </p:cNvSpPr>
          <p:nvPr>
            <p:ph type="title"/>
          </p:nvPr>
        </p:nvSpPr>
        <p:spPr>
          <a:xfrm>
            <a:off x="547432" y="847250"/>
            <a:ext cx="7781544" cy="859055"/>
          </a:xfrm>
        </p:spPr>
        <p:txBody>
          <a:bodyPr/>
          <a:lstStyle/>
          <a:p>
            <a:pPr algn="ctr"/>
            <a:r>
              <a:rPr lang="en-US" dirty="0"/>
              <a:t>Index</a:t>
            </a:r>
          </a:p>
        </p:txBody>
      </p:sp>
      <p:sp>
        <p:nvSpPr>
          <p:cNvPr id="5" name="Text Placeholder 4">
            <a:extLst>
              <a:ext uri="{FF2B5EF4-FFF2-40B4-BE49-F238E27FC236}">
                <a16:creationId xmlns:a16="http://schemas.microsoft.com/office/drawing/2014/main" id="{0A95F4DE-39B7-4CE2-BC1E-8B8AE662A895}"/>
              </a:ext>
            </a:extLst>
          </p:cNvPr>
          <p:cNvSpPr>
            <a:spLocks noGrp="1"/>
          </p:cNvSpPr>
          <p:nvPr>
            <p:ph type="body" idx="1"/>
          </p:nvPr>
        </p:nvSpPr>
        <p:spPr>
          <a:xfrm>
            <a:off x="831850" y="1846053"/>
            <a:ext cx="6803136" cy="4753155"/>
          </a:xfrm>
        </p:spPr>
        <p:txBody>
          <a:bodyPr/>
          <a:lstStyle/>
          <a:p>
            <a:pPr marL="342900" indent="-342900">
              <a:buAutoNum type="arabicPeriod"/>
            </a:pPr>
            <a:r>
              <a:rPr lang="en-US" sz="2400" dirty="0">
                <a:ea typeface="Cascadia Code SemiBold" panose="020B0609020000020004" pitchFamily="49" charset="0"/>
                <a:cs typeface="Cascadia Code SemiBold" panose="020B0609020000020004" pitchFamily="49" charset="0"/>
              </a:rPr>
              <a:t>Introduction</a:t>
            </a:r>
            <a:endParaRPr lang="en-US" sz="2000" dirty="0">
              <a:ea typeface="Cascadia Code SemiBold" panose="020B0609020000020004" pitchFamily="49" charset="0"/>
              <a:cs typeface="Cascadia Code SemiBold" panose="020B0609020000020004" pitchFamily="49" charset="0"/>
            </a:endParaRPr>
          </a:p>
          <a:p>
            <a:pPr marL="342900" indent="-342900">
              <a:buAutoNum type="arabicPeriod"/>
            </a:pPr>
            <a:r>
              <a:rPr lang="en-US" sz="2400" dirty="0"/>
              <a:t>Literature review</a:t>
            </a:r>
          </a:p>
          <a:p>
            <a:pPr marL="342900" indent="-342900">
              <a:buAutoNum type="arabicPeriod"/>
            </a:pPr>
            <a:r>
              <a:rPr lang="en-US" sz="2400" dirty="0"/>
              <a:t>Problem statement</a:t>
            </a:r>
          </a:p>
          <a:p>
            <a:pPr marL="342900" indent="-342900">
              <a:buAutoNum type="arabicPeriod"/>
            </a:pPr>
            <a:r>
              <a:rPr lang="en-US" sz="2400" dirty="0"/>
              <a:t>Proposed work</a:t>
            </a:r>
          </a:p>
          <a:p>
            <a:pPr marL="342900" indent="-342900">
              <a:buAutoNum type="arabicPeriod"/>
            </a:pPr>
            <a:r>
              <a:rPr lang="en-US" sz="2400" dirty="0"/>
              <a:t>Results</a:t>
            </a:r>
          </a:p>
          <a:p>
            <a:pPr marL="342900" indent="-342900">
              <a:buAutoNum type="arabicPeriod"/>
            </a:pPr>
            <a:r>
              <a:rPr lang="en-US" sz="2400" dirty="0"/>
              <a:t>Conclusion</a:t>
            </a:r>
          </a:p>
          <a:p>
            <a:pPr marL="342900" indent="-342900">
              <a:buAutoNum type="arabicPeriod"/>
            </a:pPr>
            <a:r>
              <a:rPr lang="en-US" sz="2400" dirty="0"/>
              <a:t>Future work</a:t>
            </a:r>
          </a:p>
          <a:p>
            <a:pPr marL="342900" indent="-342900">
              <a:buAutoNum type="arabicPeriod"/>
            </a:pPr>
            <a:r>
              <a:rPr lang="en-US" sz="2400" dirty="0"/>
              <a:t>References</a:t>
            </a:r>
          </a:p>
          <a:p>
            <a:endParaRPr lang="en-US" sz="2000" dirty="0">
              <a:latin typeface="Cascadia Code SemiBold" panose="020B0609020000020004" pitchFamily="49" charset="0"/>
              <a:ea typeface="Cascadia Code SemiBold" panose="020B0609020000020004" pitchFamily="49" charset="0"/>
              <a:cs typeface="Cascadia Code SemiBold" panose="020B0609020000020004" pitchFamily="49" charset="0"/>
            </a:endParaRPr>
          </a:p>
        </p:txBody>
      </p:sp>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2</a:t>
            </a:fld>
            <a:endParaRPr lang="en-US" dirty="0"/>
          </a:p>
        </p:txBody>
      </p:sp>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p:txBody>
          <a:bodyPr/>
          <a:lstStyle/>
          <a:p>
            <a:r>
              <a:rPr lang="en-US" dirty="0"/>
              <a:t>Proposed Work</a:t>
            </a:r>
          </a:p>
        </p:txBody>
      </p:sp>
      <p:sp>
        <p:nvSpPr>
          <p:cNvPr id="21" name="Text Placeholder 20">
            <a:extLst>
              <a:ext uri="{FF2B5EF4-FFF2-40B4-BE49-F238E27FC236}">
                <a16:creationId xmlns:a16="http://schemas.microsoft.com/office/drawing/2014/main" id="{1B8F0371-4F69-4131-91BF-9AB99E6EE89B}"/>
              </a:ext>
            </a:extLst>
          </p:cNvPr>
          <p:cNvSpPr>
            <a:spLocks noGrp="1"/>
          </p:cNvSpPr>
          <p:nvPr>
            <p:ph type="body" sz="quarter" idx="20"/>
          </p:nvPr>
        </p:nvSpPr>
        <p:spPr>
          <a:xfrm>
            <a:off x="444500" y="1679510"/>
            <a:ext cx="11214100" cy="4432041"/>
          </a:xfrm>
        </p:spPr>
        <p:txBody>
          <a:bodyPr/>
          <a:lstStyle/>
          <a:p>
            <a:r>
              <a:rPr lang="en-US" sz="2000" dirty="0"/>
              <a:t>The proposed work involves developing an efficient and robust photo background removal system leveraging advanced machine learning and computer vision techniques. </a:t>
            </a:r>
          </a:p>
          <a:p>
            <a:r>
              <a:rPr lang="en-US" sz="2800" b="1" dirty="0"/>
              <a:t>steps include:</a:t>
            </a:r>
            <a:r>
              <a:rPr lang="en-US" sz="2000" dirty="0"/>
              <a:t> </a:t>
            </a:r>
          </a:p>
          <a:p>
            <a:pPr marL="457200" indent="-457200">
              <a:buAutoNum type="arabicPeriod"/>
            </a:pPr>
            <a:r>
              <a:rPr lang="en-US" sz="2000" b="1" dirty="0"/>
              <a:t>Data Collection</a:t>
            </a:r>
            <a:r>
              <a:rPr lang="en-US" sz="2000" dirty="0"/>
              <a:t>: Building a diverse dataset of images with complex backgrounds and fine details like hair and fur. </a:t>
            </a:r>
          </a:p>
          <a:p>
            <a:pPr marL="457200" indent="-457200">
              <a:buAutoNum type="arabicPeriod"/>
            </a:pPr>
            <a:r>
              <a:rPr lang="en-US" sz="2000" b="1" dirty="0"/>
              <a:t>Algorithm Design</a:t>
            </a:r>
            <a:r>
              <a:rPr lang="en-US" sz="2000" dirty="0"/>
              <a:t>: Using models like </a:t>
            </a:r>
            <a:r>
              <a:rPr lang="en-US" sz="2000" dirty="0" err="1"/>
              <a:t>DeepLab</a:t>
            </a:r>
            <a:r>
              <a:rPr lang="en-US" sz="2000" dirty="0"/>
              <a:t> V3 and RestNet50, the algorithm will focus on high-accuracy segmentation with attention to fine detail preservation. </a:t>
            </a:r>
          </a:p>
          <a:p>
            <a:pPr marL="457200" indent="-457200">
              <a:buAutoNum type="arabicPeriod"/>
            </a:pPr>
            <a:r>
              <a:rPr lang="en-US" sz="2000" dirty="0"/>
              <a:t> </a:t>
            </a:r>
            <a:r>
              <a:rPr lang="en-US" sz="2000" b="1" dirty="0"/>
              <a:t>Implementation</a:t>
            </a:r>
            <a:r>
              <a:rPr lang="en-US" sz="2000" dirty="0"/>
              <a:t>: Developing a system that can generalize across various image types, maintaining efficiency on low-power devices.</a:t>
            </a:r>
          </a:p>
          <a:p>
            <a:pPr marL="457200" indent="-457200">
              <a:buAutoNum type="arabicPeriod"/>
            </a:pPr>
            <a:r>
              <a:rPr lang="en-US" sz="2000" dirty="0"/>
              <a:t> </a:t>
            </a:r>
            <a:r>
              <a:rPr lang="en-US" sz="2000" b="1" dirty="0"/>
              <a:t>Evaluation</a:t>
            </a:r>
            <a:r>
              <a:rPr lang="en-US" sz="2000" dirty="0"/>
              <a:t>: Testing the system on benchmarks for scalability, precision, and computational efficiency.</a:t>
            </a:r>
            <a:endParaRPr lang="en-US" sz="1600" dirty="0"/>
          </a:p>
        </p:txBody>
      </p:sp>
      <p:sp>
        <p:nvSpPr>
          <p:cNvPr id="2" name="Slide Number Placeholder 1">
            <a:extLst>
              <a:ext uri="{FF2B5EF4-FFF2-40B4-BE49-F238E27FC236}">
                <a16:creationId xmlns:a16="http://schemas.microsoft.com/office/drawing/2014/main" id="{2F478C69-0A1D-45FF-8600-ED903803FFE1}"/>
              </a:ext>
            </a:extLst>
          </p:cNvPr>
          <p:cNvSpPr>
            <a:spLocks noGrp="1"/>
          </p:cNvSpPr>
          <p:nvPr>
            <p:ph type="sldNum" sz="quarter" idx="12"/>
          </p:nvPr>
        </p:nvSpPr>
        <p:spPr/>
        <p:txBody>
          <a:bodyPr/>
          <a:lstStyle/>
          <a:p>
            <a:fld id="{C263D6C4-4840-40CC-AC84-17E24B3B7BDE}" type="slidenum">
              <a:rPr lang="en-US" smtClean="0"/>
              <a:pPr/>
              <a:t>20</a:t>
            </a:fld>
            <a:endParaRPr lang="en-US" dirty="0"/>
          </a:p>
        </p:txBody>
      </p:sp>
    </p:spTree>
    <p:extLst>
      <p:ext uri="{BB962C8B-B14F-4D97-AF65-F5344CB8AC3E}">
        <p14:creationId xmlns:p14="http://schemas.microsoft.com/office/powerpoint/2010/main" val="45118773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p:txBody>
          <a:bodyPr/>
          <a:lstStyle/>
          <a:p>
            <a:r>
              <a:rPr lang="en-US" b="1" i="0" dirty="0">
                <a:effectLst/>
                <a:latin typeface="Roboto" panose="02000000000000000000" pitchFamily="2" charset="0"/>
              </a:rPr>
              <a:t>Conclusion</a:t>
            </a:r>
            <a:endParaRPr lang="en-US" dirty="0"/>
          </a:p>
        </p:txBody>
      </p:sp>
      <p:sp>
        <p:nvSpPr>
          <p:cNvPr id="19" name="Text Placeholder 18">
            <a:extLst>
              <a:ext uri="{FF2B5EF4-FFF2-40B4-BE49-F238E27FC236}">
                <a16:creationId xmlns:a16="http://schemas.microsoft.com/office/drawing/2014/main" id="{782206B1-586F-4254-9B36-D06C4E294ACF}"/>
              </a:ext>
            </a:extLst>
          </p:cNvPr>
          <p:cNvSpPr>
            <a:spLocks noGrp="1"/>
          </p:cNvSpPr>
          <p:nvPr>
            <p:ph type="body" sz="quarter" idx="18"/>
          </p:nvPr>
        </p:nvSpPr>
        <p:spPr>
          <a:xfrm>
            <a:off x="542094" y="1483567"/>
            <a:ext cx="9402006" cy="4219566"/>
          </a:xfrm>
        </p:spPr>
        <p:txBody>
          <a:bodyPr/>
          <a:lstStyle/>
          <a:p>
            <a:r>
              <a:rPr lang="en-US" sz="2800" dirty="0"/>
              <a:t>Photo background removal is a critical task in image processing with applications in diverse domains. While modern techniques have made remarkable progress, challenges like complex backgrounds and fine detail preservation remain. The proposed approach aims to address these gaps by developing an efficient, accurate, and generalizable solution that meets the needs of both high-end and low-power devices.</a:t>
            </a:r>
            <a:endParaRPr lang="en-US" sz="2000" dirty="0"/>
          </a:p>
        </p:txBody>
      </p:sp>
      <p:sp>
        <p:nvSpPr>
          <p:cNvPr id="2" name="Slide Number Placeholder 1">
            <a:extLst>
              <a:ext uri="{FF2B5EF4-FFF2-40B4-BE49-F238E27FC236}">
                <a16:creationId xmlns:a16="http://schemas.microsoft.com/office/drawing/2014/main" id="{FAC2D367-2A6E-41FE-A9EA-24FF17BCAA97}"/>
              </a:ext>
            </a:extLst>
          </p:cNvPr>
          <p:cNvSpPr>
            <a:spLocks noGrp="1"/>
          </p:cNvSpPr>
          <p:nvPr>
            <p:ph type="sldNum" sz="quarter" idx="12"/>
          </p:nvPr>
        </p:nvSpPr>
        <p:spPr/>
        <p:txBody>
          <a:bodyPr/>
          <a:lstStyle/>
          <a:p>
            <a:fld id="{C263D6C4-4840-40CC-AC84-17E24B3B7BDE}" type="slidenum">
              <a:rPr lang="en-US" smtClean="0"/>
              <a:pPr/>
              <a:t>21</a:t>
            </a:fld>
            <a:endParaRPr lang="en-US" dirty="0"/>
          </a:p>
        </p:txBody>
      </p:sp>
    </p:spTree>
    <p:extLst>
      <p:ext uri="{BB962C8B-B14F-4D97-AF65-F5344CB8AC3E}">
        <p14:creationId xmlns:p14="http://schemas.microsoft.com/office/powerpoint/2010/main" val="663103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5D5BA9-B875-B5C1-30A5-A6A55B399C0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5CA92398-05EA-703B-F39C-5FAE84E3C63F}"/>
              </a:ext>
            </a:extLst>
          </p:cNvPr>
          <p:cNvSpPr>
            <a:spLocks noGrp="1"/>
          </p:cNvSpPr>
          <p:nvPr>
            <p:ph type="title"/>
          </p:nvPr>
        </p:nvSpPr>
        <p:spPr/>
        <p:txBody>
          <a:bodyPr/>
          <a:lstStyle/>
          <a:p>
            <a:r>
              <a:rPr lang="en-US" sz="3200" dirty="0"/>
              <a:t>Future work</a:t>
            </a:r>
          </a:p>
        </p:txBody>
      </p:sp>
      <p:sp>
        <p:nvSpPr>
          <p:cNvPr id="2" name="Slide Number Placeholder 1">
            <a:extLst>
              <a:ext uri="{FF2B5EF4-FFF2-40B4-BE49-F238E27FC236}">
                <a16:creationId xmlns:a16="http://schemas.microsoft.com/office/drawing/2014/main" id="{12B3FCD3-2DD5-DDEA-9866-5FBFA82C8413}"/>
              </a:ext>
            </a:extLst>
          </p:cNvPr>
          <p:cNvSpPr>
            <a:spLocks noGrp="1"/>
          </p:cNvSpPr>
          <p:nvPr>
            <p:ph type="sldNum" sz="quarter" idx="12"/>
          </p:nvPr>
        </p:nvSpPr>
        <p:spPr/>
        <p:txBody>
          <a:bodyPr/>
          <a:lstStyle/>
          <a:p>
            <a:fld id="{C263D6C4-4840-40CC-AC84-17E24B3B7BDE}" type="slidenum">
              <a:rPr lang="en-US" smtClean="0"/>
              <a:pPr/>
              <a:t>22</a:t>
            </a:fld>
            <a:endParaRPr lang="en-US" dirty="0"/>
          </a:p>
        </p:txBody>
      </p:sp>
      <p:sp>
        <p:nvSpPr>
          <p:cNvPr id="3" name="Rectangle 1">
            <a:extLst>
              <a:ext uri="{FF2B5EF4-FFF2-40B4-BE49-F238E27FC236}">
                <a16:creationId xmlns:a16="http://schemas.microsoft.com/office/drawing/2014/main" id="{CE12C58C-56EF-2EFD-832B-89CAE06E9B85}"/>
              </a:ext>
            </a:extLst>
          </p:cNvPr>
          <p:cNvSpPr>
            <a:spLocks noGrp="1" noChangeArrowheads="1"/>
          </p:cNvSpPr>
          <p:nvPr>
            <p:ph type="body" sz="quarter" idx="18"/>
          </p:nvPr>
        </p:nvSpPr>
        <p:spPr bwMode="auto">
          <a:xfrm>
            <a:off x="149454" y="1462047"/>
            <a:ext cx="11509146"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effectLst/>
                <a:latin typeface="Arial" panose="020B0604020202020204" pitchFamily="34" charset="0"/>
              </a:rPr>
              <a:t>Improved Detail Preservation</a:t>
            </a:r>
            <a:endParaRPr kumimoji="0" lang="en-US" altLang="en-US" sz="1800" b="0"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Arial" panose="020B0604020202020204" pitchFamily="34" charset="0"/>
              </a:rPr>
              <a:t>Develop advanced techniques to handle transparent and semi-transparent objects (e.g., glass, water).</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effectLst/>
                <a:latin typeface="Arial" panose="020B0604020202020204" pitchFamily="34" charset="0"/>
              </a:rPr>
              <a:t>Real-Time Performance</a:t>
            </a:r>
            <a:endParaRPr kumimoji="0" lang="en-US" altLang="en-US" sz="1800" b="0"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Arial" panose="020B0604020202020204" pitchFamily="34" charset="0"/>
              </a:rPr>
              <a:t>Optimize algorithms for real-time applications, including video background removal and augmented reality.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effectLst/>
                <a:latin typeface="Arial" panose="020B0604020202020204" pitchFamily="34" charset="0"/>
              </a:rPr>
              <a:t>Cross-Domain Generalization</a:t>
            </a:r>
            <a:endParaRPr kumimoji="0" lang="en-US" altLang="en-US" sz="1800" b="0"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Arial" panose="020B0604020202020204" pitchFamily="34" charset="0"/>
              </a:rPr>
              <a:t>Extend the system's capabilities to perform consistently across varied image resolutions, lighting conditions, and subjects.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effectLst/>
                <a:latin typeface="Arial" panose="020B0604020202020204" pitchFamily="34" charset="0"/>
              </a:rPr>
              <a:t>Integration with AR/VR</a:t>
            </a:r>
            <a:endParaRPr kumimoji="0" lang="en-US" altLang="en-US" sz="1800" b="0"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Arial" panose="020B0604020202020204" pitchFamily="34" charset="0"/>
              </a:rPr>
              <a:t>Explore integration with augmented reality (AR) and virtual reality (VR) systems for immersive applications.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effectLst/>
                <a:latin typeface="Arial" panose="020B0604020202020204" pitchFamily="34" charset="0"/>
              </a:rPr>
              <a:t>Low-Resource Adaptation</a:t>
            </a:r>
            <a:endParaRPr kumimoji="0" lang="en-US" altLang="en-US" sz="1800" b="0"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Arial" panose="020B0604020202020204" pitchFamily="34" charset="0"/>
              </a:rPr>
              <a:t>Adapt the algorithms to work efficiently on devices with limited computing power, like smartphones and IoT devices.</a:t>
            </a:r>
          </a:p>
        </p:txBody>
      </p:sp>
    </p:spTree>
    <p:extLst>
      <p:ext uri="{BB962C8B-B14F-4D97-AF65-F5344CB8AC3E}">
        <p14:creationId xmlns:p14="http://schemas.microsoft.com/office/powerpoint/2010/main" val="736641311"/>
      </p:ext>
    </p:extLst>
  </p:cSld>
  <p:clrMapOvr>
    <a:masterClrMapping/>
  </p:clrMapOvr>
  <p:transition spd="slow">
    <p:comb/>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C34A81-A8DE-05AE-ABB3-B45643438EC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B566562-3A41-2DC2-13CC-83B852A2EAA9}"/>
              </a:ext>
            </a:extLst>
          </p:cNvPr>
          <p:cNvSpPr>
            <a:spLocks noGrp="1"/>
          </p:cNvSpPr>
          <p:nvPr>
            <p:ph type="title"/>
          </p:nvPr>
        </p:nvSpPr>
        <p:spPr/>
        <p:txBody>
          <a:bodyPr/>
          <a:lstStyle/>
          <a:p>
            <a:r>
              <a:rPr lang="en-US" b="1" i="0" dirty="0">
                <a:effectLst/>
                <a:latin typeface="Roboto" panose="02000000000000000000" pitchFamily="2" charset="0"/>
              </a:rPr>
              <a:t>References</a:t>
            </a:r>
            <a:endParaRPr lang="en-US" dirty="0"/>
          </a:p>
        </p:txBody>
      </p:sp>
      <p:sp>
        <p:nvSpPr>
          <p:cNvPr id="19" name="Text Placeholder 18">
            <a:extLst>
              <a:ext uri="{FF2B5EF4-FFF2-40B4-BE49-F238E27FC236}">
                <a16:creationId xmlns:a16="http://schemas.microsoft.com/office/drawing/2014/main" id="{03817812-D26E-9258-BBAC-2DE834D4CEAF}"/>
              </a:ext>
            </a:extLst>
          </p:cNvPr>
          <p:cNvSpPr>
            <a:spLocks noGrp="1"/>
          </p:cNvSpPr>
          <p:nvPr>
            <p:ph type="body" sz="quarter" idx="18"/>
          </p:nvPr>
        </p:nvSpPr>
        <p:spPr>
          <a:xfrm>
            <a:off x="542094" y="1483567"/>
            <a:ext cx="9402006" cy="4219566"/>
          </a:xfrm>
        </p:spPr>
        <p:txBody>
          <a:bodyPr/>
          <a:lstStyle/>
          <a:p>
            <a:pPr marL="457200" indent="-457200">
              <a:buAutoNum type="arabicPeriod"/>
            </a:pPr>
            <a:r>
              <a:rPr lang="en-US" sz="2000" dirty="0" err="1"/>
              <a:t>Ronneberger</a:t>
            </a:r>
            <a:r>
              <a:rPr lang="en-US" sz="2000" dirty="0"/>
              <a:t>, O., Fischer, P., &amp; Brox, T. (2015). U-Net: Convolutional Networks for Biomedical Image Segmentation. </a:t>
            </a:r>
          </a:p>
          <a:p>
            <a:pPr marL="457200" indent="-457200">
              <a:buAutoNum type="arabicPeriod"/>
            </a:pPr>
            <a:r>
              <a:rPr lang="en-US" sz="2000" dirty="0"/>
              <a:t>Chen, L.-C., Papandreou, G., Kokkinos, I., Murphy, K., &amp; Yuille, A. L. (2017). </a:t>
            </a:r>
            <a:r>
              <a:rPr lang="en-US" sz="2000" dirty="0" err="1"/>
              <a:t>DeepLab</a:t>
            </a:r>
            <a:r>
              <a:rPr lang="en-US" sz="2000" dirty="0"/>
              <a:t>: Semantic Image Segmentation with Deep Convolutional Nets. </a:t>
            </a:r>
          </a:p>
          <a:p>
            <a:pPr marL="457200" indent="-457200">
              <a:buAutoNum type="arabicPeriod"/>
            </a:pPr>
            <a:r>
              <a:rPr lang="en-US" sz="2000" dirty="0"/>
              <a:t>Ke, Z., Sun, J., &amp; Zheng, H. (2020). </a:t>
            </a:r>
            <a:r>
              <a:rPr lang="en-US" sz="2000" dirty="0" err="1"/>
              <a:t>MODNet</a:t>
            </a:r>
            <a:r>
              <a:rPr lang="en-US" sz="2000" dirty="0"/>
              <a:t>: Trimap-Free Portrait Matting in Real-Time. </a:t>
            </a:r>
          </a:p>
          <a:p>
            <a:pPr marL="457200" indent="-457200">
              <a:buAutoNum type="arabicPeriod"/>
            </a:pPr>
            <a:r>
              <a:rPr lang="en-US" sz="2000" dirty="0"/>
              <a:t>Lin, G., Milan, A., Shen, C., &amp; Reid, I. (2017). RefineNet: Multi-Path Refinement Networks for High-Resolution Semantic Segmentation. </a:t>
            </a:r>
          </a:p>
          <a:p>
            <a:pPr marL="457200" indent="-457200">
              <a:buAutoNum type="arabicPeriod"/>
            </a:pPr>
            <a:r>
              <a:rPr lang="en-US" sz="2000" dirty="0"/>
              <a:t>Rother, C., Kolmogorov, V., &amp; Blake, A. (2004). GrabCut: Interactive Foreground Extraction Using Iterated Graph Cuts.</a:t>
            </a:r>
            <a:endParaRPr lang="en-US" sz="1600" dirty="0"/>
          </a:p>
        </p:txBody>
      </p:sp>
      <p:sp>
        <p:nvSpPr>
          <p:cNvPr id="2" name="Slide Number Placeholder 1">
            <a:extLst>
              <a:ext uri="{FF2B5EF4-FFF2-40B4-BE49-F238E27FC236}">
                <a16:creationId xmlns:a16="http://schemas.microsoft.com/office/drawing/2014/main" id="{A49B5B01-9304-9B60-4708-C7BB1727A324}"/>
              </a:ext>
            </a:extLst>
          </p:cNvPr>
          <p:cNvSpPr>
            <a:spLocks noGrp="1"/>
          </p:cNvSpPr>
          <p:nvPr>
            <p:ph type="sldNum" sz="quarter" idx="12"/>
          </p:nvPr>
        </p:nvSpPr>
        <p:spPr/>
        <p:txBody>
          <a:bodyPr/>
          <a:lstStyle/>
          <a:p>
            <a:fld id="{C263D6C4-4840-40CC-AC84-17E24B3B7BDE}" type="slidenum">
              <a:rPr lang="en-US" smtClean="0"/>
              <a:pPr/>
              <a:t>23</a:t>
            </a:fld>
            <a:endParaRPr lang="en-US" dirty="0"/>
          </a:p>
        </p:txBody>
      </p:sp>
    </p:spTree>
    <p:extLst>
      <p:ext uri="{BB962C8B-B14F-4D97-AF65-F5344CB8AC3E}">
        <p14:creationId xmlns:p14="http://schemas.microsoft.com/office/powerpoint/2010/main" val="425375971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5702060" y="3437626"/>
            <a:ext cx="5603780" cy="1243584"/>
          </a:xfrm>
        </p:spPr>
        <p:txBody>
          <a:bodyPr/>
          <a:lstStyle/>
          <a:p>
            <a:r>
              <a:rPr lang="en-US" dirty="0"/>
              <a:t>Any Questions?</a:t>
            </a:r>
            <a:endParaRPr lang="en-GB" dirty="0"/>
          </a:p>
        </p:txBody>
      </p:sp>
    </p:spTree>
    <p:extLst>
      <p:ext uri="{BB962C8B-B14F-4D97-AF65-F5344CB8AC3E}">
        <p14:creationId xmlns:p14="http://schemas.microsoft.com/office/powerpoint/2010/main" val="440696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453CBE-8730-7B7E-9D0B-C6957799BA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DC1ADC-D965-9683-1AF0-071ABEA35FEC}"/>
              </a:ext>
            </a:extLst>
          </p:cNvPr>
          <p:cNvSpPr>
            <a:spLocks noGrp="1"/>
          </p:cNvSpPr>
          <p:nvPr>
            <p:ph type="ctrTitle"/>
          </p:nvPr>
        </p:nvSpPr>
        <p:spPr/>
        <p:txBody>
          <a:bodyPr/>
          <a:lstStyle/>
          <a:p>
            <a:r>
              <a:rPr lang="en-US" dirty="0"/>
              <a:t>Thank You</a:t>
            </a:r>
            <a:endParaRPr lang="en-GB" dirty="0"/>
          </a:p>
        </p:txBody>
      </p:sp>
    </p:spTree>
    <p:extLst>
      <p:ext uri="{BB962C8B-B14F-4D97-AF65-F5344CB8AC3E}">
        <p14:creationId xmlns:p14="http://schemas.microsoft.com/office/powerpoint/2010/main" val="4178101580"/>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542925"/>
            <a:ext cx="11214100" cy="646331"/>
          </a:xfrm>
        </p:spPr>
        <p:txBody>
          <a:bodyPr/>
          <a:lstStyle/>
          <a:p>
            <a:r>
              <a:rPr lang="en-US" sz="4000" dirty="0"/>
              <a:t>Introduction</a:t>
            </a: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a:xfrm>
            <a:off x="444500" y="1616053"/>
            <a:ext cx="7775769" cy="4570143"/>
          </a:xfrm>
        </p:spPr>
        <p:txBody>
          <a:bodyPr/>
          <a:lstStyle/>
          <a:p>
            <a:r>
              <a:rPr lang="en-US" sz="2200" dirty="0">
                <a:latin typeface="Arial (Body)"/>
                <a:ea typeface="Cascadia Code SemiBold" panose="020B0609020000020004" pitchFamily="49" charset="0"/>
                <a:cs typeface="Cascadia Code SemiBold" panose="020B0609020000020004" pitchFamily="49" charset="0"/>
              </a:rPr>
              <a:t>Photo background removal is a digital image processing technique that involves isolating the main subject of a photo by removing or changing its background. </a:t>
            </a:r>
          </a:p>
          <a:p>
            <a:r>
              <a:rPr lang="en-US" sz="2200" dirty="0">
                <a:latin typeface="Arial (Body)"/>
                <a:ea typeface="Cascadia Code SemiBold" panose="020B0609020000020004" pitchFamily="49" charset="0"/>
                <a:cs typeface="Cascadia Code SemiBold" panose="020B0609020000020004" pitchFamily="49" charset="0"/>
              </a:rPr>
              <a:t>That technology has quickly found its niche and utility in not just e-commerce, but also photography, graphic design, machine learning and other domains.</a:t>
            </a:r>
          </a:p>
          <a:p>
            <a:r>
              <a:rPr lang="en-US" sz="2200" dirty="0">
                <a:latin typeface="Arial (Body)"/>
                <a:ea typeface="Cascadia Code SemiBold" panose="020B0609020000020004" pitchFamily="49" charset="0"/>
                <a:cs typeface="Cascadia Code SemiBold" panose="020B0609020000020004" pitchFamily="49" charset="0"/>
              </a:rPr>
              <a:t> Background removal is another important preprocessing step in computer vision applications. </a:t>
            </a:r>
          </a:p>
          <a:p>
            <a:r>
              <a:rPr lang="en-US" sz="2200" dirty="0">
                <a:latin typeface="Arial (Body)"/>
                <a:ea typeface="Cascadia Code SemiBold" panose="020B0609020000020004" pitchFamily="49" charset="0"/>
                <a:cs typeface="Cascadia Code SemiBold" panose="020B0609020000020004" pitchFamily="49" charset="0"/>
              </a:rPr>
              <a:t>Removing irrelevant features enables models to concentrate on the essential object, incrementally enhancing performance in fundamentals like object detection, classification, or recognition.</a:t>
            </a:r>
          </a:p>
          <a:p>
            <a:endParaRPr lang="en-US" sz="2200" dirty="0">
              <a:latin typeface="Arial (Body)"/>
              <a:ea typeface="Cascadia Code SemiBold" panose="020B0609020000020004" pitchFamily="49" charset="0"/>
              <a:cs typeface="Cascadia Code SemiBold" panose="020B0609020000020004" pitchFamily="49" charset="0"/>
            </a:endParaRPr>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3</a:t>
            </a:fld>
            <a:endParaRPr lang="en-US" dirty="0"/>
          </a:p>
        </p:txBody>
      </p:sp>
    </p:spTree>
    <p:extLst>
      <p:ext uri="{BB962C8B-B14F-4D97-AF65-F5344CB8AC3E}">
        <p14:creationId xmlns:p14="http://schemas.microsoft.com/office/powerpoint/2010/main" val="3733486012"/>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2E66E1-54AF-98A2-322D-36862BDB3B60}"/>
            </a:ext>
          </a:extLst>
        </p:cNvPr>
        <p:cNvGrpSpPr/>
        <p:nvPr/>
      </p:nvGrpSpPr>
      <p:grpSpPr>
        <a:xfrm>
          <a:off x="0" y="0"/>
          <a:ext cx="0" cy="0"/>
          <a:chOff x="0" y="0"/>
          <a:chExt cx="0" cy="0"/>
        </a:xfrm>
      </p:grpSpPr>
      <p:sp>
        <p:nvSpPr>
          <p:cNvPr id="10" name="Text Placeholder 9">
            <a:extLst>
              <a:ext uri="{FF2B5EF4-FFF2-40B4-BE49-F238E27FC236}">
                <a16:creationId xmlns:a16="http://schemas.microsoft.com/office/drawing/2014/main" id="{A3F9E838-3193-245C-9FD5-D2CC232A033E}"/>
              </a:ext>
            </a:extLst>
          </p:cNvPr>
          <p:cNvSpPr>
            <a:spLocks noGrp="1"/>
          </p:cNvSpPr>
          <p:nvPr>
            <p:ph type="body" sz="quarter" idx="13"/>
          </p:nvPr>
        </p:nvSpPr>
        <p:spPr>
          <a:xfrm>
            <a:off x="409994" y="995656"/>
            <a:ext cx="7500429" cy="5103219"/>
          </a:xfrm>
        </p:spPr>
        <p:txBody>
          <a:bodyPr/>
          <a:lstStyle/>
          <a:p>
            <a:pPr marL="0" indent="0">
              <a:buNone/>
            </a:pPr>
            <a:r>
              <a:rPr lang="en-US" sz="2800" b="1" dirty="0">
                <a:latin typeface="+mj-lt"/>
              </a:rPr>
              <a:t>Modern Approaches</a:t>
            </a:r>
            <a:endParaRPr lang="en-US" sz="2800" dirty="0">
              <a:latin typeface="+mj-lt"/>
            </a:endParaRPr>
          </a:p>
          <a:p>
            <a:pPr marL="0" indent="0">
              <a:buNone/>
            </a:pPr>
            <a:endParaRPr lang="en-US" sz="2000" b="1" dirty="0"/>
          </a:p>
          <a:p>
            <a:pPr>
              <a:buFont typeface="Arial" panose="020B0604020202020204" pitchFamily="34" charset="0"/>
              <a:buChar char="•"/>
            </a:pPr>
            <a:r>
              <a:rPr lang="en-US" sz="2000" b="1" dirty="0"/>
              <a:t>Automated Solutions</a:t>
            </a:r>
            <a:r>
              <a:rPr lang="en-US" sz="2000" dirty="0"/>
              <a:t>: Modern solutions leverage machine learning (ML) and computer vision techniques, including convolutional neural networks (CNNs) and generative adversarial networks (GANs), to automate the process with remarkable accuracy.</a:t>
            </a:r>
          </a:p>
        </p:txBody>
      </p:sp>
      <p:sp>
        <p:nvSpPr>
          <p:cNvPr id="2" name="Slide Number Placeholder 1">
            <a:extLst>
              <a:ext uri="{FF2B5EF4-FFF2-40B4-BE49-F238E27FC236}">
                <a16:creationId xmlns:a16="http://schemas.microsoft.com/office/drawing/2014/main" id="{C392AC9A-6F40-B786-0ACD-47235CBA2F42}"/>
              </a:ext>
            </a:extLst>
          </p:cNvPr>
          <p:cNvSpPr>
            <a:spLocks noGrp="1"/>
          </p:cNvSpPr>
          <p:nvPr>
            <p:ph type="sldNum" sz="quarter" idx="12"/>
          </p:nvPr>
        </p:nvSpPr>
        <p:spPr/>
        <p:txBody>
          <a:bodyPr/>
          <a:lstStyle/>
          <a:p>
            <a:fld id="{C263D6C4-4840-40CC-AC84-17E24B3B7BDE}" type="slidenum">
              <a:rPr lang="en-US" smtClean="0"/>
              <a:pPr/>
              <a:t>4</a:t>
            </a:fld>
            <a:endParaRPr lang="en-US" dirty="0"/>
          </a:p>
        </p:txBody>
      </p:sp>
    </p:spTree>
    <p:extLst>
      <p:ext uri="{BB962C8B-B14F-4D97-AF65-F5344CB8AC3E}">
        <p14:creationId xmlns:p14="http://schemas.microsoft.com/office/powerpoint/2010/main" val="43449696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87DFDD-9A34-13D9-366D-E58C0F3258B9}"/>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EA6CD445-7B58-D5A3-C4D1-BF6619C017DF}"/>
              </a:ext>
            </a:extLst>
          </p:cNvPr>
          <p:cNvSpPr>
            <a:spLocks noGrp="1"/>
          </p:cNvSpPr>
          <p:nvPr>
            <p:ph type="body" idx="1"/>
          </p:nvPr>
        </p:nvSpPr>
        <p:spPr>
          <a:xfrm>
            <a:off x="426408" y="1380227"/>
            <a:ext cx="7906709" cy="5218982"/>
          </a:xfrm>
        </p:spPr>
        <p:txBody>
          <a:bodyPr>
            <a:normAutofit fontScale="92500" lnSpcReduction="10000"/>
          </a:bodyPr>
          <a:lstStyle/>
          <a:p>
            <a:r>
              <a:rPr lang="en-US" sz="2200" dirty="0">
                <a:solidFill>
                  <a:schemeClr val="bg1"/>
                </a:solidFill>
              </a:rPr>
              <a:t>Paper-1  </a:t>
            </a:r>
            <a:r>
              <a:rPr lang="en-US" sz="2200" dirty="0"/>
              <a:t>U-Net: Convolutional Networks for Biomedical Image Segmentation</a:t>
            </a:r>
            <a:endParaRPr lang="de-DE" sz="2200" dirty="0"/>
          </a:p>
          <a:p>
            <a:endParaRPr lang="en-US" sz="2200" dirty="0"/>
          </a:p>
          <a:p>
            <a:r>
              <a:rPr lang="en-US" sz="2200" dirty="0">
                <a:solidFill>
                  <a:schemeClr val="bg1"/>
                </a:solidFill>
              </a:rPr>
              <a:t>Paper-2 </a:t>
            </a:r>
            <a:r>
              <a:rPr lang="en-US" sz="2200" dirty="0"/>
              <a:t>Deep Lab: Semantic Image Segmentation with Deep Convolutional Nets</a:t>
            </a:r>
          </a:p>
          <a:p>
            <a:endParaRPr lang="en-US" sz="2200" dirty="0"/>
          </a:p>
          <a:p>
            <a:r>
              <a:rPr lang="en-US" sz="2200" dirty="0">
                <a:solidFill>
                  <a:schemeClr val="bg1"/>
                </a:solidFill>
              </a:rPr>
              <a:t>Paper-3 </a:t>
            </a:r>
            <a:r>
              <a:rPr lang="en-US" sz="2200" dirty="0"/>
              <a:t>MODNet: Trimap-Free Portrait Matting in Real Time </a:t>
            </a:r>
          </a:p>
          <a:p>
            <a:endParaRPr lang="en-US" sz="2200" dirty="0"/>
          </a:p>
          <a:p>
            <a:r>
              <a:rPr lang="en-US" sz="2200" dirty="0">
                <a:solidFill>
                  <a:schemeClr val="bg1"/>
                </a:solidFill>
              </a:rPr>
              <a:t>Paper-4 </a:t>
            </a:r>
            <a:r>
              <a:rPr lang="en-US" sz="2200" dirty="0"/>
              <a:t>RefineNet: Multi-Path Refinement Networks for High-Resolution Semantic Segmentation</a:t>
            </a:r>
          </a:p>
          <a:p>
            <a:endParaRPr lang="en-US" sz="2200" dirty="0"/>
          </a:p>
          <a:p>
            <a:r>
              <a:rPr lang="en-US" sz="2200" dirty="0">
                <a:solidFill>
                  <a:schemeClr val="bg1"/>
                </a:solidFill>
              </a:rPr>
              <a:t>Paper-5 </a:t>
            </a:r>
            <a:r>
              <a:rPr lang="en-US" sz="2200" dirty="0"/>
              <a:t>GrabCut: Interactive Foreground Extraction Using Iterated Graph Cuts</a:t>
            </a:r>
          </a:p>
          <a:p>
            <a:endParaRPr lang="en-US" sz="2400" dirty="0"/>
          </a:p>
        </p:txBody>
      </p:sp>
      <p:sp>
        <p:nvSpPr>
          <p:cNvPr id="2" name="Slide Number Placeholder 1">
            <a:extLst>
              <a:ext uri="{FF2B5EF4-FFF2-40B4-BE49-F238E27FC236}">
                <a16:creationId xmlns:a16="http://schemas.microsoft.com/office/drawing/2014/main" id="{DBC4515D-B51A-A41F-0944-6E1C9D287950}"/>
              </a:ext>
            </a:extLst>
          </p:cNvPr>
          <p:cNvSpPr>
            <a:spLocks noGrp="1"/>
          </p:cNvSpPr>
          <p:nvPr>
            <p:ph type="sldNum" sz="quarter" idx="12"/>
          </p:nvPr>
        </p:nvSpPr>
        <p:spPr/>
        <p:txBody>
          <a:bodyPr/>
          <a:lstStyle/>
          <a:p>
            <a:fld id="{C263D6C4-4840-40CC-AC84-17E24B3B7BDE}" type="slidenum">
              <a:rPr lang="en-US" smtClean="0"/>
              <a:pPr/>
              <a:t>5</a:t>
            </a:fld>
            <a:endParaRPr lang="en-US" dirty="0"/>
          </a:p>
        </p:txBody>
      </p:sp>
      <p:sp>
        <p:nvSpPr>
          <p:cNvPr id="3" name="Title 1">
            <a:extLst>
              <a:ext uri="{FF2B5EF4-FFF2-40B4-BE49-F238E27FC236}">
                <a16:creationId xmlns:a16="http://schemas.microsoft.com/office/drawing/2014/main" id="{BBC37AF9-62ED-162B-248C-0BB3A9994004}"/>
              </a:ext>
            </a:extLst>
          </p:cNvPr>
          <p:cNvSpPr txBox="1">
            <a:spLocks/>
          </p:cNvSpPr>
          <p:nvPr/>
        </p:nvSpPr>
        <p:spPr>
          <a:xfrm>
            <a:off x="426408" y="577970"/>
            <a:ext cx="9000630" cy="6038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GB" sz="5400" b="1" kern="1200" dirty="0">
                <a:solidFill>
                  <a:schemeClr val="bg1"/>
                </a:solidFill>
                <a:latin typeface="+mj-lt"/>
                <a:ea typeface="+mj-ea"/>
                <a:cs typeface="+mj-cs"/>
              </a:defRPr>
            </a:lvl1pPr>
          </a:lstStyle>
          <a:p>
            <a:pPr algn="ctr"/>
            <a:r>
              <a:rPr lang="en-US" sz="3200" dirty="0"/>
              <a:t>Literature review</a:t>
            </a:r>
          </a:p>
        </p:txBody>
      </p:sp>
    </p:spTree>
    <p:extLst>
      <p:ext uri="{BB962C8B-B14F-4D97-AF65-F5344CB8AC3E}">
        <p14:creationId xmlns:p14="http://schemas.microsoft.com/office/powerpoint/2010/main" val="73336570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4E413C-C9C6-9378-C557-F4ECF7D5588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4FA9139-1037-A4CC-4734-D4BEEA5AEF71}"/>
              </a:ext>
            </a:extLst>
          </p:cNvPr>
          <p:cNvSpPr>
            <a:spLocks noGrp="1"/>
          </p:cNvSpPr>
          <p:nvPr>
            <p:ph type="title"/>
          </p:nvPr>
        </p:nvSpPr>
        <p:spPr>
          <a:xfrm>
            <a:off x="1100108" y="569428"/>
            <a:ext cx="8552851" cy="535531"/>
          </a:xfrm>
        </p:spPr>
        <p:txBody>
          <a:bodyPr/>
          <a:lstStyle/>
          <a:p>
            <a:pPr algn="ctr"/>
            <a:r>
              <a:rPr lang="en-US" sz="3200" dirty="0"/>
              <a:t>Paper – 1</a:t>
            </a:r>
          </a:p>
        </p:txBody>
      </p:sp>
      <p:sp>
        <p:nvSpPr>
          <p:cNvPr id="2" name="Slide Number Placeholder 1">
            <a:extLst>
              <a:ext uri="{FF2B5EF4-FFF2-40B4-BE49-F238E27FC236}">
                <a16:creationId xmlns:a16="http://schemas.microsoft.com/office/drawing/2014/main" id="{BF6D1CD9-714C-3E1B-A652-796A08AE8B62}"/>
              </a:ext>
            </a:extLst>
          </p:cNvPr>
          <p:cNvSpPr>
            <a:spLocks noGrp="1"/>
          </p:cNvSpPr>
          <p:nvPr>
            <p:ph type="sldNum" sz="quarter" idx="12"/>
          </p:nvPr>
        </p:nvSpPr>
        <p:spPr/>
        <p:txBody>
          <a:bodyPr/>
          <a:lstStyle/>
          <a:p>
            <a:fld id="{C263D6C4-4840-40CC-AC84-17E24B3B7BDE}" type="slidenum">
              <a:rPr lang="en-US" smtClean="0"/>
              <a:pPr/>
              <a:t>6</a:t>
            </a:fld>
            <a:endParaRPr lang="en-US" dirty="0"/>
          </a:p>
        </p:txBody>
      </p:sp>
      <p:sp>
        <p:nvSpPr>
          <p:cNvPr id="7" name="Text Placeholder 6">
            <a:extLst>
              <a:ext uri="{FF2B5EF4-FFF2-40B4-BE49-F238E27FC236}">
                <a16:creationId xmlns:a16="http://schemas.microsoft.com/office/drawing/2014/main" id="{60BF249F-31F5-555B-2766-CCDBABCC5A2B}"/>
              </a:ext>
            </a:extLst>
          </p:cNvPr>
          <p:cNvSpPr>
            <a:spLocks noGrp="1"/>
          </p:cNvSpPr>
          <p:nvPr>
            <p:ph type="body" sz="quarter" idx="1"/>
          </p:nvPr>
        </p:nvSpPr>
        <p:spPr>
          <a:xfrm>
            <a:off x="444500" y="1450078"/>
            <a:ext cx="11214100" cy="535532"/>
          </a:xfrm>
        </p:spPr>
        <p:txBody>
          <a:bodyPr>
            <a:normAutofit/>
          </a:bodyPr>
          <a:lstStyle/>
          <a:p>
            <a:r>
              <a:rPr lang="en-US" sz="2400" b="1" dirty="0"/>
              <a:t>U-Net: Convolutional Networks for Biomedical Image Segmentation</a:t>
            </a:r>
            <a:endParaRPr lang="en-US" sz="2400" dirty="0"/>
          </a:p>
        </p:txBody>
      </p:sp>
      <p:sp>
        <p:nvSpPr>
          <p:cNvPr id="8" name="Text Placeholder 7">
            <a:extLst>
              <a:ext uri="{FF2B5EF4-FFF2-40B4-BE49-F238E27FC236}">
                <a16:creationId xmlns:a16="http://schemas.microsoft.com/office/drawing/2014/main" id="{54290C26-BE56-875E-064D-D5C20E0CBDC3}"/>
              </a:ext>
            </a:extLst>
          </p:cNvPr>
          <p:cNvSpPr>
            <a:spLocks noGrp="1"/>
          </p:cNvSpPr>
          <p:nvPr>
            <p:ph type="body" sz="quarter" idx="2"/>
          </p:nvPr>
        </p:nvSpPr>
        <p:spPr>
          <a:xfrm>
            <a:off x="528194" y="2164702"/>
            <a:ext cx="10595304" cy="3911292"/>
          </a:xfrm>
        </p:spPr>
        <p:txBody>
          <a:bodyPr>
            <a:normAutofit lnSpcReduction="10000"/>
          </a:bodyPr>
          <a:lstStyle/>
          <a:p>
            <a:r>
              <a:rPr lang="en-US" sz="2000" kern="100" dirty="0">
                <a:effectLst/>
                <a:latin typeface="Arial (Body)"/>
                <a:ea typeface="Calibri" panose="020F0502020204030204" pitchFamily="34" charset="0"/>
                <a:cs typeface="Arial" panose="020B0604020202020204" pitchFamily="34" charset="0"/>
              </a:rPr>
              <a:t>This paper introduces a convolutional neural network known as U-Net for biomedical image segmentation. </a:t>
            </a:r>
          </a:p>
          <a:p>
            <a:r>
              <a:rPr lang="en-US" sz="2000" kern="100" dirty="0">
                <a:effectLst/>
                <a:latin typeface="Arial (Body)"/>
                <a:ea typeface="Calibri" panose="020F0502020204030204" pitchFamily="34" charset="0"/>
                <a:cs typeface="Arial" panose="020B0604020202020204" pitchFamily="34" charset="0"/>
              </a:rPr>
              <a:t>The network has key features that include a U-shaped architecture with a contracting path to capture context and an expanding path for accurate localization. </a:t>
            </a:r>
          </a:p>
          <a:p>
            <a:r>
              <a:rPr lang="en-US" sz="2000" kern="100" dirty="0">
                <a:effectLst/>
                <a:latin typeface="Arial (Body)"/>
                <a:ea typeface="Calibri" panose="020F0502020204030204" pitchFamily="34" charset="0"/>
                <a:cs typeface="Arial" panose="020B0604020202020204" pitchFamily="34" charset="0"/>
              </a:rPr>
              <a:t>Data augmentation, especially elastic deformations, are used by the network to learn from limited training data.</a:t>
            </a:r>
          </a:p>
          <a:p>
            <a:r>
              <a:rPr lang="en-US" sz="2000" kern="100" dirty="0">
                <a:effectLst/>
                <a:latin typeface="Arial (Body)"/>
                <a:ea typeface="Calibri" panose="020F0502020204030204" pitchFamily="34" charset="0"/>
                <a:cs typeface="Arial" panose="020B0604020202020204" pitchFamily="34" charset="0"/>
              </a:rPr>
              <a:t>U-Net achieves state-of-the-art performance in segmentation tasks, including neuronal structures in electron microscopy and cells in light microscopy, outperforming previous methods. </a:t>
            </a:r>
          </a:p>
          <a:p>
            <a:r>
              <a:rPr lang="en-US" sz="2000" kern="100" dirty="0">
                <a:effectLst/>
                <a:latin typeface="Arial (Body)"/>
                <a:ea typeface="Calibri" panose="020F0502020204030204" pitchFamily="34" charset="0"/>
                <a:cs typeface="Arial" panose="020B0604020202020204" pitchFamily="34" charset="0"/>
              </a:rPr>
              <a:t>It is computationally efficient, with the ability to process large images quickly and seamlessly using minimal annotated samples. </a:t>
            </a:r>
          </a:p>
          <a:p>
            <a:r>
              <a:rPr lang="en-US" sz="2000" kern="100" dirty="0">
                <a:effectLst/>
                <a:latin typeface="Arial (Body)"/>
                <a:ea typeface="Calibri" panose="020F0502020204030204" pitchFamily="34" charset="0"/>
                <a:cs typeface="Arial" panose="020B0604020202020204" pitchFamily="34" charset="0"/>
              </a:rPr>
              <a:t>The design and training strategies make U-Net widely applicable in biomedical image analysis.</a:t>
            </a:r>
            <a:endParaRPr lang="en-US" sz="2000" dirty="0">
              <a:latin typeface="Arial (Body)"/>
              <a:cs typeface="Arial" panose="020B0604020202020204" pitchFamily="34" charset="0"/>
            </a:endParaRPr>
          </a:p>
        </p:txBody>
      </p:sp>
    </p:spTree>
    <p:extLst>
      <p:ext uri="{BB962C8B-B14F-4D97-AF65-F5344CB8AC3E}">
        <p14:creationId xmlns:p14="http://schemas.microsoft.com/office/powerpoint/2010/main" val="934823101"/>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28EE2-66A8-1F2A-6CC1-12C6F3D7EDC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4EE7BB-6F9D-755F-9447-2B76C7C46D76}"/>
              </a:ext>
            </a:extLst>
          </p:cNvPr>
          <p:cNvSpPr>
            <a:spLocks noGrp="1"/>
          </p:cNvSpPr>
          <p:nvPr>
            <p:ph type="sldNum" sz="quarter" idx="12"/>
          </p:nvPr>
        </p:nvSpPr>
        <p:spPr/>
        <p:txBody>
          <a:bodyPr/>
          <a:lstStyle/>
          <a:p>
            <a:fld id="{C263D6C4-4840-40CC-AC84-17E24B3B7BDE}" type="slidenum">
              <a:rPr lang="en-US" smtClean="0"/>
              <a:pPr/>
              <a:t>7</a:t>
            </a:fld>
            <a:endParaRPr lang="en-US" dirty="0"/>
          </a:p>
        </p:txBody>
      </p:sp>
      <p:pic>
        <p:nvPicPr>
          <p:cNvPr id="15" name="Content Placeholder 14">
            <a:extLst>
              <a:ext uri="{FF2B5EF4-FFF2-40B4-BE49-F238E27FC236}">
                <a16:creationId xmlns:a16="http://schemas.microsoft.com/office/drawing/2014/main" id="{6212D3BF-A5B8-CB44-15C8-3F005FD4410C}"/>
              </a:ext>
            </a:extLst>
          </p:cNvPr>
          <p:cNvPicPr>
            <a:picLocks noGrp="1" noChangeAspect="1"/>
          </p:cNvPicPr>
          <p:nvPr>
            <p:ph sz="half" idx="2"/>
          </p:nvPr>
        </p:nvPicPr>
        <p:blipFill>
          <a:blip r:embed="rId2"/>
          <a:stretch>
            <a:fillRect/>
          </a:stretch>
        </p:blipFill>
        <p:spPr>
          <a:xfrm>
            <a:off x="0" y="0"/>
            <a:ext cx="12297750" cy="6858000"/>
          </a:xfrm>
        </p:spPr>
      </p:pic>
    </p:spTree>
    <p:extLst>
      <p:ext uri="{BB962C8B-B14F-4D97-AF65-F5344CB8AC3E}">
        <p14:creationId xmlns:p14="http://schemas.microsoft.com/office/powerpoint/2010/main" val="2512044461"/>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40CBC-5893-28A3-62FD-9396687F939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1CBCC95-E82D-0546-50A6-E705665F93A8}"/>
              </a:ext>
            </a:extLst>
          </p:cNvPr>
          <p:cNvSpPr>
            <a:spLocks noGrp="1"/>
          </p:cNvSpPr>
          <p:nvPr>
            <p:ph type="title"/>
          </p:nvPr>
        </p:nvSpPr>
        <p:spPr>
          <a:xfrm>
            <a:off x="1100108" y="569428"/>
            <a:ext cx="8552851" cy="535531"/>
          </a:xfrm>
        </p:spPr>
        <p:txBody>
          <a:bodyPr/>
          <a:lstStyle/>
          <a:p>
            <a:pPr algn="ctr"/>
            <a:r>
              <a:rPr lang="en-US" sz="3200" dirty="0"/>
              <a:t>Paper – 2</a:t>
            </a:r>
          </a:p>
        </p:txBody>
      </p:sp>
      <p:sp>
        <p:nvSpPr>
          <p:cNvPr id="2" name="Slide Number Placeholder 1">
            <a:extLst>
              <a:ext uri="{FF2B5EF4-FFF2-40B4-BE49-F238E27FC236}">
                <a16:creationId xmlns:a16="http://schemas.microsoft.com/office/drawing/2014/main" id="{AFE123FB-9114-01AF-ADEE-28D47BDE9C16}"/>
              </a:ext>
            </a:extLst>
          </p:cNvPr>
          <p:cNvSpPr>
            <a:spLocks noGrp="1"/>
          </p:cNvSpPr>
          <p:nvPr>
            <p:ph type="sldNum" sz="quarter" idx="12"/>
          </p:nvPr>
        </p:nvSpPr>
        <p:spPr/>
        <p:txBody>
          <a:bodyPr/>
          <a:lstStyle/>
          <a:p>
            <a:fld id="{C263D6C4-4840-40CC-AC84-17E24B3B7BDE}" type="slidenum">
              <a:rPr lang="en-US" smtClean="0"/>
              <a:pPr/>
              <a:t>8</a:t>
            </a:fld>
            <a:endParaRPr lang="en-US" dirty="0"/>
          </a:p>
        </p:txBody>
      </p:sp>
      <p:sp>
        <p:nvSpPr>
          <p:cNvPr id="7" name="Text Placeholder 6">
            <a:extLst>
              <a:ext uri="{FF2B5EF4-FFF2-40B4-BE49-F238E27FC236}">
                <a16:creationId xmlns:a16="http://schemas.microsoft.com/office/drawing/2014/main" id="{10C404EF-841F-75D5-2303-0DF1E44D7762}"/>
              </a:ext>
            </a:extLst>
          </p:cNvPr>
          <p:cNvSpPr>
            <a:spLocks noGrp="1"/>
          </p:cNvSpPr>
          <p:nvPr>
            <p:ph type="body" sz="quarter" idx="1"/>
          </p:nvPr>
        </p:nvSpPr>
        <p:spPr>
          <a:xfrm>
            <a:off x="444500" y="1450078"/>
            <a:ext cx="11214100" cy="535532"/>
          </a:xfrm>
        </p:spPr>
        <p:txBody>
          <a:bodyPr>
            <a:normAutofit/>
          </a:bodyPr>
          <a:lstStyle/>
          <a:p>
            <a:r>
              <a:rPr lang="en-US" sz="2400" dirty="0" err="1"/>
              <a:t>MODNet</a:t>
            </a:r>
            <a:r>
              <a:rPr lang="en-US" sz="2400" dirty="0"/>
              <a:t>: Trimap-Free Portrait Matting in Real Time </a:t>
            </a:r>
          </a:p>
        </p:txBody>
      </p:sp>
      <p:sp>
        <p:nvSpPr>
          <p:cNvPr id="8" name="Text Placeholder 7">
            <a:extLst>
              <a:ext uri="{FF2B5EF4-FFF2-40B4-BE49-F238E27FC236}">
                <a16:creationId xmlns:a16="http://schemas.microsoft.com/office/drawing/2014/main" id="{5542298C-5CF1-BAAA-6D13-9347020CDDC3}"/>
              </a:ext>
            </a:extLst>
          </p:cNvPr>
          <p:cNvSpPr>
            <a:spLocks noGrp="1"/>
          </p:cNvSpPr>
          <p:nvPr>
            <p:ph type="body" sz="quarter" idx="2"/>
          </p:nvPr>
        </p:nvSpPr>
        <p:spPr>
          <a:xfrm>
            <a:off x="528194" y="2164702"/>
            <a:ext cx="10595304" cy="3911292"/>
          </a:xfrm>
        </p:spPr>
        <p:txBody>
          <a:bodyPr>
            <a:normAutofit/>
          </a:bodyPr>
          <a:lstStyle/>
          <a:p>
            <a:r>
              <a:rPr lang="en-US" sz="2000" dirty="0" err="1"/>
              <a:t>MODNet</a:t>
            </a:r>
            <a:r>
              <a:rPr lang="en-US" sz="2000" dirty="0"/>
              <a:t> breaks down matting into three sub-objectives: semantic estimation, detail prediction, and semantic-detail fusion.</a:t>
            </a:r>
          </a:p>
          <a:p>
            <a:r>
              <a:rPr lang="en-US" sz="2000" dirty="0"/>
              <a:t>Efficient Atrous Spatial Pyramid Pooling (e-ASPP): The approach reduces the computational overhead while efficiently fusing multi-scale features.</a:t>
            </a:r>
          </a:p>
          <a:p>
            <a:r>
              <a:rPr lang="en-US" sz="2000" dirty="0"/>
              <a:t>Self-supervised Sub-objective Consistency (SOC): The method handles domain shift problems, and thus enhances performance on real-world data without the need for labeled samples.</a:t>
            </a:r>
          </a:p>
          <a:p>
            <a:r>
              <a:rPr lang="en-US" sz="2000" dirty="0"/>
              <a:t>Achieves the state-of-the-art result on benchmarks such as Adobe Matting Dataset (AMD) and the newly proposed Photographic Portrait Matting (PPM-100).</a:t>
            </a:r>
          </a:p>
          <a:p>
            <a:r>
              <a:rPr lang="en-US" sz="2000" dirty="0"/>
              <a:t>The proposed method performs better than existing </a:t>
            </a:r>
            <a:r>
              <a:rPr lang="en-US" sz="2000" dirty="0" err="1"/>
              <a:t>trimap</a:t>
            </a:r>
            <a:r>
              <a:rPr lang="en-US" sz="2000" dirty="0"/>
              <a:t>-free methods in terms of accuracy and efficiency, showing robustness across various datasets and real-world scenarios.</a:t>
            </a:r>
          </a:p>
        </p:txBody>
      </p:sp>
    </p:spTree>
    <p:extLst>
      <p:ext uri="{BB962C8B-B14F-4D97-AF65-F5344CB8AC3E}">
        <p14:creationId xmlns:p14="http://schemas.microsoft.com/office/powerpoint/2010/main" val="4044409539"/>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591E5C-BD82-44EB-FCEE-C043EA393CD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EAFBD76-2572-0BA7-C417-1E9042C36889}"/>
              </a:ext>
            </a:extLst>
          </p:cNvPr>
          <p:cNvSpPr>
            <a:spLocks noGrp="1"/>
          </p:cNvSpPr>
          <p:nvPr>
            <p:ph type="sldNum" sz="quarter" idx="12"/>
          </p:nvPr>
        </p:nvSpPr>
        <p:spPr/>
        <p:txBody>
          <a:bodyPr/>
          <a:lstStyle/>
          <a:p>
            <a:fld id="{C263D6C4-4840-40CC-AC84-17E24B3B7BDE}" type="slidenum">
              <a:rPr lang="en-US" smtClean="0"/>
              <a:pPr/>
              <a:t>9</a:t>
            </a:fld>
            <a:endParaRPr lang="en-US" dirty="0"/>
          </a:p>
        </p:txBody>
      </p:sp>
      <p:pic>
        <p:nvPicPr>
          <p:cNvPr id="11" name="Content Placeholder 10">
            <a:extLst>
              <a:ext uri="{FF2B5EF4-FFF2-40B4-BE49-F238E27FC236}">
                <a16:creationId xmlns:a16="http://schemas.microsoft.com/office/drawing/2014/main" id="{B7AAEEDA-58B0-9670-5313-7B3DA7C9D920}"/>
              </a:ext>
            </a:extLst>
          </p:cNvPr>
          <p:cNvPicPr>
            <a:picLocks noGrp="1" noChangeAspect="1"/>
          </p:cNvPicPr>
          <p:nvPr>
            <p:ph sz="half" idx="2"/>
          </p:nvPr>
        </p:nvPicPr>
        <p:blipFill>
          <a:blip r:embed="rId2"/>
          <a:stretch>
            <a:fillRect/>
          </a:stretch>
        </p:blipFill>
        <p:spPr>
          <a:xfrm>
            <a:off x="0" y="0"/>
            <a:ext cx="12207526" cy="6858000"/>
          </a:xfrm>
        </p:spPr>
      </p:pic>
    </p:spTree>
    <p:extLst>
      <p:ext uri="{BB962C8B-B14F-4D97-AF65-F5344CB8AC3E}">
        <p14:creationId xmlns:p14="http://schemas.microsoft.com/office/powerpoint/2010/main" val="3369576535"/>
      </p:ext>
    </p:extLst>
  </p:cSld>
  <p:clrMapOvr>
    <a:masterClrMapping/>
  </p:clrMapOvr>
  <p:transition spd="slow">
    <p:cover/>
  </p:transition>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B26E0C9-B2AA-42E6-97B6-E1B7D9EAF12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2253</TotalTime>
  <Words>1475</Words>
  <Application>Microsoft Office PowerPoint</Application>
  <PresentationFormat>Widescreen</PresentationFormat>
  <Paragraphs>142</Paragraphs>
  <Slides>25</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Arial (Body)</vt:lpstr>
      <vt:lpstr>Calibri</vt:lpstr>
      <vt:lpstr>Cascadia Code SemiBold</vt:lpstr>
      <vt:lpstr>Google Sans</vt:lpstr>
      <vt:lpstr>Roboto</vt:lpstr>
      <vt:lpstr>Trade Gothic LT Pro</vt:lpstr>
      <vt:lpstr>Trebuchet MS</vt:lpstr>
      <vt:lpstr>Office Theme</vt:lpstr>
      <vt:lpstr>Photo Background Remove</vt:lpstr>
      <vt:lpstr>Index</vt:lpstr>
      <vt:lpstr>Introduction</vt:lpstr>
      <vt:lpstr>PowerPoint Presentation</vt:lpstr>
      <vt:lpstr>PowerPoint Presentation</vt:lpstr>
      <vt:lpstr>Paper – 1</vt:lpstr>
      <vt:lpstr>PowerPoint Presentation</vt:lpstr>
      <vt:lpstr>Paper – 2</vt:lpstr>
      <vt:lpstr>PowerPoint Presentation</vt:lpstr>
      <vt:lpstr>Paper – 3</vt:lpstr>
      <vt:lpstr>PowerPoint Presentation</vt:lpstr>
      <vt:lpstr>Paper – 4</vt:lpstr>
      <vt:lpstr>PowerPoint Presentation</vt:lpstr>
      <vt:lpstr>Paper – 5</vt:lpstr>
      <vt:lpstr>PowerPoint Presentation</vt:lpstr>
      <vt:lpstr>PowerPoint Presentation</vt:lpstr>
      <vt:lpstr>Result</vt:lpstr>
      <vt:lpstr>Problem Statements</vt:lpstr>
      <vt:lpstr>Problem Statements</vt:lpstr>
      <vt:lpstr>Proposed Work</vt:lpstr>
      <vt:lpstr>Conclusion</vt:lpstr>
      <vt:lpstr>Future work</vt:lpstr>
      <vt:lpstr>References</vt:lpstr>
      <vt:lpstr>Any 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Dhrumil Karia</dc:creator>
  <cp:lastModifiedBy>Dhrumil Karia</cp:lastModifiedBy>
  <cp:revision>29</cp:revision>
  <dcterms:created xsi:type="dcterms:W3CDTF">2024-12-24T13:25:54Z</dcterms:created>
  <dcterms:modified xsi:type="dcterms:W3CDTF">2024-12-26T03:17:13Z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